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Lora" pitchFamily="2" charset="0"/>
      <p:regular r:id="rId36"/>
      <p:bold r:id="rId37"/>
      <p:italic r:id="rId38"/>
      <p:boldItalic r:id="rId39"/>
    </p:embeddedFont>
    <p:embeddedFont>
      <p:font typeface="Lora Medium"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86" autoAdjust="0"/>
  </p:normalViewPr>
  <p:slideViewPr>
    <p:cSldViewPr snapToGrid="0">
      <p:cViewPr varScale="1">
        <p:scale>
          <a:sx n="116" d="100"/>
          <a:sy n="116" d="100"/>
        </p:scale>
        <p:origin x="1464"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e73c2763c3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e73c2763c3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787bd9356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787bd9356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89ac5b59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789ac5b5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e73c2763c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e73c2763c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787bd9356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787bd9356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e73c2763c3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e73c2763c3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787bd9356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787bd9356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e73c2763c3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e73c2763c3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787bd9356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787bd9356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787bd9356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787bd9356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ea0414982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ea041498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e73c2763c3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e73c2763c3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e73c2763c3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e73c2763c3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787bd9356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787bd9356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87bd9356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787bd9356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787bd9356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787bd9356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87bd9356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787bd9356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787bd9356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787bd9356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787bd9356e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787bd9356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787bd9356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787bd9356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787bd9356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787bd9356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73c2763c3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73c2763c3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e73c2763c3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e73c2763c3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73c2763c3_1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e73c2763c3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e73c2763c3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e73c2763c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e73c2763c3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e73c2763c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73c2763c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73c2763c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87bd9356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87bd935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e73c2763c3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e73c2763c3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73c2763c3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73c2763c3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73c2763c3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73c2763c3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e73c2763c3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73c2763c3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github.com/shannonrankin/ADRIFT_Repor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github.com/shannonrankin/ADRIFT_Repor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9.jp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hyperlink" Target="https://datanuggets.org/2024/04/eavesdropping-on-the-ocea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21.png"/><Relationship Id="rId12"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41.png"/><Relationship Id="rId5" Type="http://schemas.openxmlformats.org/officeDocument/2006/relationships/image" Target="../media/image17.png"/><Relationship Id="rId15" Type="http://schemas.openxmlformats.org/officeDocument/2006/relationships/image" Target="../media/image45.pn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18533" y="0"/>
            <a:ext cx="9414935" cy="5295901"/>
          </a:xfrm>
          <a:prstGeom prst="rect">
            <a:avLst/>
          </a:prstGeom>
          <a:noFill/>
          <a:ln>
            <a:noFill/>
          </a:ln>
        </p:spPr>
      </p:pic>
      <p:sp>
        <p:nvSpPr>
          <p:cNvPr id="55" name="Google Shape;55;p13"/>
          <p:cNvSpPr txBox="1">
            <a:spLocks noGrp="1"/>
          </p:cNvSpPr>
          <p:nvPr>
            <p:ph type="ctrTitle"/>
          </p:nvPr>
        </p:nvSpPr>
        <p:spPr>
          <a:xfrm>
            <a:off x="391550" y="392075"/>
            <a:ext cx="8520600" cy="953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500" b="1">
                <a:latin typeface="Lora"/>
                <a:ea typeface="Lora"/>
                <a:cs typeface="Lora"/>
                <a:sym typeface="Lora"/>
              </a:rPr>
              <a:t>ADRIFT in the California Current</a:t>
            </a:r>
            <a:endParaRPr sz="4500" b="1">
              <a:latin typeface="Lora"/>
              <a:ea typeface="Lora"/>
              <a:cs typeface="Lora"/>
              <a:sym typeface="Lora"/>
            </a:endParaRPr>
          </a:p>
        </p:txBody>
      </p:sp>
      <p:sp>
        <p:nvSpPr>
          <p:cNvPr id="56" name="Google Shape;56;p13"/>
          <p:cNvSpPr txBox="1">
            <a:spLocks noGrp="1"/>
          </p:cNvSpPr>
          <p:nvPr>
            <p:ph type="subTitle" idx="1"/>
          </p:nvPr>
        </p:nvSpPr>
        <p:spPr>
          <a:xfrm>
            <a:off x="506013" y="4309825"/>
            <a:ext cx="8520600" cy="792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935"/>
              <a:buNone/>
            </a:pPr>
            <a:r>
              <a:rPr lang="en" sz="2580">
                <a:solidFill>
                  <a:srgbClr val="6FA8DC"/>
                </a:solidFill>
                <a:latin typeface="Lora"/>
                <a:ea typeface="Lora"/>
                <a:cs typeface="Lora"/>
                <a:sym typeface="Lora"/>
              </a:rPr>
              <a:t>Southwest Acoustic Ecology Lab</a:t>
            </a:r>
            <a:endParaRPr sz="2580">
              <a:solidFill>
                <a:srgbClr val="6FA8DC"/>
              </a:solidFill>
              <a:latin typeface="Lora"/>
              <a:ea typeface="Lora"/>
              <a:cs typeface="Lora"/>
              <a:sym typeface="Lora"/>
            </a:endParaRPr>
          </a:p>
          <a:p>
            <a:pPr marL="0" lvl="0" indent="0" algn="ctr" rtl="0">
              <a:lnSpc>
                <a:spcPct val="80000"/>
              </a:lnSpc>
              <a:spcBef>
                <a:spcPts val="0"/>
              </a:spcBef>
              <a:spcAft>
                <a:spcPts val="0"/>
              </a:spcAft>
              <a:buSzPts val="935"/>
              <a:buNone/>
            </a:pPr>
            <a:r>
              <a:rPr lang="en" sz="2580">
                <a:solidFill>
                  <a:srgbClr val="6FA8DC"/>
                </a:solidFill>
                <a:latin typeface="Lora"/>
                <a:ea typeface="Lora"/>
                <a:cs typeface="Lora"/>
                <a:sym typeface="Lora"/>
              </a:rPr>
              <a:t>Southwest Fisheries Science Center, NOAA Fisheries</a:t>
            </a:r>
            <a:endParaRPr sz="2580">
              <a:solidFill>
                <a:srgbClr val="6FA8DC"/>
              </a:solidFill>
              <a:latin typeface="Lora"/>
              <a:ea typeface="Lora"/>
              <a:cs typeface="Lora"/>
              <a:sym typeface="Lora"/>
            </a:endParaRPr>
          </a:p>
        </p:txBody>
      </p:sp>
      <p:sp>
        <p:nvSpPr>
          <p:cNvPr id="57" name="Google Shape;57;p13"/>
          <p:cNvSpPr txBox="1">
            <a:spLocks noGrp="1"/>
          </p:cNvSpPr>
          <p:nvPr>
            <p:ph type="subTitle" idx="1"/>
          </p:nvPr>
        </p:nvSpPr>
        <p:spPr>
          <a:xfrm>
            <a:off x="311700" y="3183650"/>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lnSpc>
                <a:spcPct val="150000"/>
              </a:lnSpc>
              <a:spcBef>
                <a:spcPts val="0"/>
              </a:spcBef>
              <a:spcAft>
                <a:spcPts val="0"/>
              </a:spcAft>
              <a:buNone/>
            </a:pPr>
            <a:r>
              <a:rPr lang="en" sz="3600">
                <a:solidFill>
                  <a:srgbClr val="CCCCCC"/>
                </a:solidFill>
                <a:latin typeface="Lora"/>
                <a:ea typeface="Lora"/>
                <a:cs typeface="Lora"/>
                <a:sym typeface="Lora"/>
              </a:rPr>
              <a:t>Shannon Rankin</a:t>
            </a:r>
            <a:endParaRPr sz="3600">
              <a:solidFill>
                <a:srgbClr val="CCCCCC"/>
              </a:solidFill>
              <a:latin typeface="Lora"/>
              <a:ea typeface="Lora"/>
              <a:cs typeface="Lora"/>
              <a:sym typeface="Lora"/>
            </a:endParaRPr>
          </a:p>
          <a:p>
            <a:pPr marL="0" lvl="0" indent="0" algn="ctr" rtl="0">
              <a:spcBef>
                <a:spcPts val="0"/>
              </a:spcBef>
              <a:spcAft>
                <a:spcPts val="0"/>
              </a:spcAft>
              <a:buNone/>
            </a:pPr>
            <a:r>
              <a:rPr lang="en" sz="3163">
                <a:solidFill>
                  <a:srgbClr val="CCCCCC"/>
                </a:solidFill>
                <a:latin typeface="Lora"/>
                <a:ea typeface="Lora"/>
                <a:cs typeface="Lora"/>
                <a:sym typeface="Lora"/>
              </a:rPr>
              <a:t>Anne Simonis, Taiki Sakai, Cory Hom-Weaver, Kaitlin Palmer &amp; Kourtney Burger</a:t>
            </a:r>
            <a:endParaRPr sz="3163">
              <a:solidFill>
                <a:srgbClr val="CCCCCC"/>
              </a:solidFill>
              <a:latin typeface="Lora"/>
              <a:ea typeface="Lora"/>
              <a:cs typeface="Lora"/>
              <a:sym typeface="Lora"/>
            </a:endParaRPr>
          </a:p>
        </p:txBody>
      </p:sp>
      <p:sp>
        <p:nvSpPr>
          <p:cNvPr id="58" name="Google Shape;58;p13"/>
          <p:cNvSpPr txBox="1">
            <a:spLocks noGrp="1"/>
          </p:cNvSpPr>
          <p:nvPr>
            <p:ph type="ctrTitle"/>
          </p:nvPr>
        </p:nvSpPr>
        <p:spPr>
          <a:xfrm>
            <a:off x="391550" y="1296650"/>
            <a:ext cx="8520600" cy="120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50" i="1">
                <a:latin typeface="Lora Medium"/>
                <a:ea typeface="Lora Medium"/>
                <a:cs typeface="Lora Medium"/>
                <a:sym typeface="Lora Medium"/>
              </a:rPr>
              <a:t>Passive Acoustic Monitoring in the California Current using Drifting Recorders</a:t>
            </a:r>
            <a:endParaRPr sz="3250" i="1">
              <a:latin typeface="Lora Medium"/>
              <a:ea typeface="Lora Medium"/>
              <a:cs typeface="Lora Medium"/>
              <a:sym typeface="Lo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145" name="Google Shape;14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Humboldt</a:t>
            </a:r>
            <a:endParaRPr b="1">
              <a:latin typeface="Lora"/>
              <a:ea typeface="Lora"/>
              <a:cs typeface="Lora"/>
              <a:sym typeface="Lora"/>
            </a:endParaRPr>
          </a:p>
        </p:txBody>
      </p:sp>
      <p:pic>
        <p:nvPicPr>
          <p:cNvPr id="146" name="Google Shape;146;p22"/>
          <p:cNvPicPr preferRelativeResize="0"/>
          <p:nvPr/>
        </p:nvPicPr>
        <p:blipFill>
          <a:blip r:embed="rId4">
            <a:alphaModFix/>
          </a:blip>
          <a:stretch>
            <a:fillRect/>
          </a:stretch>
        </p:blipFill>
        <p:spPr>
          <a:xfrm>
            <a:off x="4933500" y="0"/>
            <a:ext cx="4210498" cy="4246502"/>
          </a:xfrm>
          <a:prstGeom prst="rect">
            <a:avLst/>
          </a:prstGeom>
          <a:noFill/>
          <a:ln>
            <a:noFill/>
          </a:ln>
        </p:spPr>
      </p:pic>
      <p:sp>
        <p:nvSpPr>
          <p:cNvPr id="147" name="Google Shape;147;p22"/>
          <p:cNvSpPr txBox="1"/>
          <p:nvPr/>
        </p:nvSpPr>
        <p:spPr>
          <a:xfrm>
            <a:off x="0" y="1151425"/>
            <a:ext cx="5094300" cy="317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Partner: Cal Poly Humboldt</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Clusters of 2-4 buoys</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33 Deployments (3 losses, 2 bad data)</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Limitations</a:t>
            </a:r>
            <a:endParaRPr sz="1800">
              <a:solidFill>
                <a:schemeClr val="dk1"/>
              </a:solidFill>
              <a:latin typeface="Lora"/>
              <a:ea typeface="Lora"/>
              <a:cs typeface="Lora"/>
              <a:sym typeface="Lora"/>
            </a:endParaRPr>
          </a:p>
          <a:p>
            <a:pPr marL="914400" lvl="1" indent="-304800" algn="l" rtl="0">
              <a:spcBef>
                <a:spcPts val="0"/>
              </a:spcBef>
              <a:spcAft>
                <a:spcPts val="0"/>
              </a:spcAft>
              <a:buClr>
                <a:schemeClr val="dk1"/>
              </a:buClr>
              <a:buSzPts val="1200"/>
              <a:buFont typeface="Lora"/>
              <a:buChar char="○"/>
            </a:pPr>
            <a:r>
              <a:rPr lang="en">
                <a:solidFill>
                  <a:schemeClr val="dk1"/>
                </a:solidFill>
                <a:latin typeface="Lora"/>
                <a:ea typeface="Lora"/>
                <a:cs typeface="Lora"/>
                <a:sym typeface="Lora"/>
              </a:rPr>
              <a:t>Difficult Environment (</a:t>
            </a:r>
            <a:r>
              <a:rPr lang="en" sz="1200" i="1">
                <a:solidFill>
                  <a:schemeClr val="dk1"/>
                </a:solidFill>
                <a:latin typeface="Lora"/>
                <a:ea typeface="Lora"/>
                <a:cs typeface="Lora"/>
                <a:sym typeface="Lora"/>
              </a:rPr>
              <a:t>Currents, Cape Mendocino, Lost Coast, Offshore Bar, bad weather</a:t>
            </a:r>
            <a:r>
              <a:rPr lang="en">
                <a:solidFill>
                  <a:schemeClr val="dk1"/>
                </a:solidFill>
                <a:latin typeface="Lora"/>
                <a:ea typeface="Lora"/>
                <a:cs typeface="Lora"/>
                <a:sym typeface="Lora"/>
              </a:rPr>
              <a:t>)</a:t>
            </a:r>
            <a:endParaRPr>
              <a:solidFill>
                <a:schemeClr val="dk1"/>
              </a:solidFill>
              <a:latin typeface="Lora"/>
              <a:ea typeface="Lora"/>
              <a:cs typeface="Lora"/>
              <a:sym typeface="Lora"/>
            </a:endParaRPr>
          </a:p>
          <a:p>
            <a:pPr marL="914400" lvl="1" indent="-304800" algn="l" rtl="0">
              <a:spcBef>
                <a:spcPts val="0"/>
              </a:spcBef>
              <a:spcAft>
                <a:spcPts val="0"/>
              </a:spcAft>
              <a:buClr>
                <a:schemeClr val="dk1"/>
              </a:buClr>
              <a:buSzPts val="1200"/>
              <a:buFont typeface="Lora"/>
              <a:buChar char="○"/>
            </a:pPr>
            <a:r>
              <a:rPr lang="en">
                <a:solidFill>
                  <a:schemeClr val="dk1"/>
                </a:solidFill>
                <a:latin typeface="Lora"/>
                <a:ea typeface="Lora"/>
                <a:cs typeface="Lora"/>
                <a:sym typeface="Lora"/>
              </a:rPr>
              <a:t>Resource Competition on good weather days</a:t>
            </a:r>
            <a:endParaRPr>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Strengths: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Great partner potential</a:t>
            </a:r>
            <a:endParaRPr>
              <a:solidFill>
                <a:schemeClr val="dk1"/>
              </a:solidFill>
              <a:latin typeface="Lora"/>
              <a:ea typeface="Lora"/>
              <a:cs typeface="Lora"/>
              <a:sym typeface="Lora"/>
            </a:endParaRPr>
          </a:p>
          <a:p>
            <a:pPr marL="0" lvl="0" indent="0" algn="l" rtl="0">
              <a:spcBef>
                <a:spcPts val="0"/>
              </a:spcBef>
              <a:spcAft>
                <a:spcPts val="0"/>
              </a:spcAft>
              <a:buNone/>
            </a:pPr>
            <a:endParaRPr>
              <a:solidFill>
                <a:schemeClr val="dk1"/>
              </a:solidFill>
              <a:latin typeface="Lora"/>
              <a:ea typeface="Lora"/>
              <a:cs typeface="Lora"/>
              <a:sym typeface="Lora"/>
            </a:endParaRPr>
          </a:p>
        </p:txBody>
      </p:sp>
      <p:pic>
        <p:nvPicPr>
          <p:cNvPr id="148" name="Google Shape;148;p22"/>
          <p:cNvPicPr preferRelativeResize="0"/>
          <p:nvPr/>
        </p:nvPicPr>
        <p:blipFill>
          <a:blip r:embed="rId5">
            <a:alphaModFix/>
          </a:blip>
          <a:stretch>
            <a:fillRect/>
          </a:stretch>
        </p:blipFill>
        <p:spPr>
          <a:xfrm>
            <a:off x="6660375" y="4325125"/>
            <a:ext cx="762525" cy="762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3"/>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154" name="Google Shape;15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Humboldt</a:t>
            </a:r>
            <a:endParaRPr b="1">
              <a:latin typeface="Lora"/>
              <a:ea typeface="Lora"/>
              <a:cs typeface="Lora"/>
              <a:sym typeface="Lora"/>
            </a:endParaRPr>
          </a:p>
        </p:txBody>
      </p:sp>
      <p:sp>
        <p:nvSpPr>
          <p:cNvPr id="155" name="Google Shape;155;p23"/>
          <p:cNvSpPr txBox="1"/>
          <p:nvPr/>
        </p:nvSpPr>
        <p:spPr>
          <a:xfrm>
            <a:off x="0" y="1151425"/>
            <a:ext cx="5094300" cy="35235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Font typeface="Lora"/>
              <a:buChar char="●"/>
            </a:pPr>
            <a:r>
              <a:rPr lang="en" sz="2200" dirty="0">
                <a:solidFill>
                  <a:schemeClr val="dk1"/>
                </a:solidFill>
                <a:latin typeface="Lora"/>
                <a:ea typeface="Lora"/>
                <a:cs typeface="Lora"/>
                <a:sym typeface="Lora"/>
              </a:rPr>
              <a:t>Species:</a:t>
            </a:r>
            <a:endParaRPr sz="2200" dirty="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dirty="0">
                <a:solidFill>
                  <a:schemeClr val="dk1"/>
                </a:solidFill>
                <a:latin typeface="Lora"/>
                <a:ea typeface="Lora"/>
                <a:cs typeface="Lora"/>
                <a:sym typeface="Lora"/>
              </a:rPr>
              <a:t>NBHF</a:t>
            </a:r>
            <a:endParaRPr sz="1800" dirty="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i="1" dirty="0">
                <a:solidFill>
                  <a:schemeClr val="dk1"/>
                </a:solidFill>
                <a:latin typeface="Lora"/>
                <a:ea typeface="Lora"/>
                <a:cs typeface="Lora"/>
                <a:sym typeface="Lora"/>
              </a:rPr>
              <a:t>Beaked whales*</a:t>
            </a:r>
            <a:endParaRPr sz="1800" i="1" dirty="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dirty="0">
                <a:solidFill>
                  <a:schemeClr val="dk1"/>
                </a:solidFill>
                <a:latin typeface="Lora"/>
                <a:ea typeface="Lora"/>
                <a:cs typeface="Lora"/>
                <a:sym typeface="Lora"/>
              </a:rPr>
              <a:t>Dolphins</a:t>
            </a:r>
            <a:endParaRPr sz="1800" dirty="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dirty="0">
                <a:solidFill>
                  <a:schemeClr val="dk1"/>
                </a:solidFill>
                <a:latin typeface="Lora"/>
                <a:ea typeface="Lora"/>
                <a:cs typeface="Lora"/>
                <a:sym typeface="Lora"/>
              </a:rPr>
              <a:t>Sperm whales</a:t>
            </a:r>
            <a:endParaRPr sz="1800" dirty="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i="1" dirty="0">
                <a:solidFill>
                  <a:schemeClr val="dk1"/>
                </a:solidFill>
                <a:latin typeface="Lora"/>
                <a:ea typeface="Lora"/>
                <a:cs typeface="Lora"/>
                <a:sym typeface="Lora"/>
              </a:rPr>
              <a:t>Gray whales*</a:t>
            </a:r>
            <a:endParaRPr sz="1800" i="1" dirty="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dirty="0">
                <a:solidFill>
                  <a:schemeClr val="dk1"/>
                </a:solidFill>
                <a:latin typeface="Lora"/>
                <a:ea typeface="Lora"/>
                <a:cs typeface="Lora"/>
                <a:sym typeface="Lora"/>
              </a:rPr>
              <a:t>Humpback whales</a:t>
            </a:r>
            <a:endParaRPr sz="1800" dirty="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dirty="0">
                <a:solidFill>
                  <a:schemeClr val="dk1"/>
                </a:solidFill>
                <a:latin typeface="Lora"/>
                <a:ea typeface="Lora"/>
                <a:cs typeface="Lora"/>
                <a:sym typeface="Lora"/>
              </a:rPr>
              <a:t>Ship Noise</a:t>
            </a:r>
            <a:endParaRPr sz="1800" dirty="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dirty="0">
                <a:solidFill>
                  <a:schemeClr val="dk1"/>
                </a:solidFill>
                <a:latin typeface="Lora"/>
                <a:ea typeface="Lora"/>
                <a:cs typeface="Lora"/>
                <a:sym typeface="Lora"/>
              </a:rPr>
              <a:t>Fin Whales</a:t>
            </a:r>
            <a:endParaRPr sz="1800" dirty="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dirty="0">
                <a:solidFill>
                  <a:schemeClr val="dk1"/>
                </a:solidFill>
                <a:latin typeface="Lora"/>
                <a:ea typeface="Lora"/>
                <a:cs typeface="Lora"/>
                <a:sym typeface="Lora"/>
              </a:rPr>
              <a:t>Blue Whales</a:t>
            </a:r>
            <a:endParaRPr sz="1800" dirty="0">
              <a:solidFill>
                <a:schemeClr val="dk1"/>
              </a:solidFill>
              <a:latin typeface="Lora"/>
              <a:ea typeface="Lora"/>
              <a:cs typeface="Lora"/>
              <a:sym typeface="Lora"/>
            </a:endParaRPr>
          </a:p>
          <a:p>
            <a:pPr marL="914400" lvl="0" indent="0" algn="l" rtl="0">
              <a:spcBef>
                <a:spcPts val="0"/>
              </a:spcBef>
              <a:spcAft>
                <a:spcPts val="0"/>
              </a:spcAft>
              <a:buNone/>
            </a:pPr>
            <a:endParaRPr sz="1800" dirty="0">
              <a:solidFill>
                <a:schemeClr val="dk1"/>
              </a:solidFill>
              <a:latin typeface="Lora"/>
              <a:ea typeface="Lora"/>
              <a:cs typeface="Lora"/>
              <a:sym typeface="Lora"/>
            </a:endParaRPr>
          </a:p>
          <a:p>
            <a:pPr marL="914400" lvl="0" indent="0" algn="l" rtl="0">
              <a:spcBef>
                <a:spcPts val="0"/>
              </a:spcBef>
              <a:spcAft>
                <a:spcPts val="0"/>
              </a:spcAft>
              <a:buNone/>
            </a:pPr>
            <a:endParaRPr sz="2400" dirty="0">
              <a:solidFill>
                <a:schemeClr val="dk1"/>
              </a:solidFill>
              <a:latin typeface="Lora"/>
              <a:ea typeface="Lora"/>
              <a:cs typeface="Lora"/>
              <a:sym typeface="Lora"/>
            </a:endParaRPr>
          </a:p>
          <a:p>
            <a:pPr marL="457200" lvl="0" indent="0" algn="l" rtl="0">
              <a:spcBef>
                <a:spcPts val="0"/>
              </a:spcBef>
              <a:spcAft>
                <a:spcPts val="0"/>
              </a:spcAft>
              <a:buNone/>
            </a:pPr>
            <a:endParaRPr sz="1800" dirty="0">
              <a:solidFill>
                <a:schemeClr val="dk1"/>
              </a:solidFill>
              <a:latin typeface="Lora"/>
              <a:ea typeface="Lora"/>
              <a:cs typeface="Lora"/>
              <a:sym typeface="Lora"/>
            </a:endParaRPr>
          </a:p>
          <a:p>
            <a:pPr marL="0" lvl="0" indent="0" algn="l" rtl="0">
              <a:spcBef>
                <a:spcPts val="0"/>
              </a:spcBef>
              <a:spcAft>
                <a:spcPts val="0"/>
              </a:spcAft>
              <a:buNone/>
            </a:pPr>
            <a:endParaRPr sz="1800" dirty="0">
              <a:solidFill>
                <a:schemeClr val="dk1"/>
              </a:solidFill>
              <a:latin typeface="Lora"/>
              <a:ea typeface="Lora"/>
              <a:cs typeface="Lora"/>
              <a:sym typeface="Lora"/>
            </a:endParaRPr>
          </a:p>
        </p:txBody>
      </p:sp>
      <p:sp>
        <p:nvSpPr>
          <p:cNvPr id="157" name="Google Shape;157;p23"/>
          <p:cNvSpPr txBox="1"/>
          <p:nvPr/>
        </p:nvSpPr>
        <p:spPr>
          <a:xfrm>
            <a:off x="189750" y="4810450"/>
            <a:ext cx="1623000" cy="2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i="1">
                <a:solidFill>
                  <a:schemeClr val="lt1"/>
                </a:solidFill>
                <a:latin typeface="Lora"/>
                <a:ea typeface="Lora"/>
                <a:cs typeface="Lora"/>
                <a:sym typeface="Lora"/>
              </a:rPr>
              <a:t>*uncommon</a:t>
            </a:r>
            <a:endParaRPr sz="1300" i="1">
              <a:solidFill>
                <a:schemeClr val="lt1"/>
              </a:solidFill>
              <a:latin typeface="Lora"/>
              <a:ea typeface="Lora"/>
              <a:cs typeface="Lora"/>
              <a:sym typeface="Lora"/>
            </a:endParaRPr>
          </a:p>
        </p:txBody>
      </p:sp>
      <p:pic>
        <p:nvPicPr>
          <p:cNvPr id="3" name="Picture 2">
            <a:extLst>
              <a:ext uri="{FF2B5EF4-FFF2-40B4-BE49-F238E27FC236}">
                <a16:creationId xmlns:a16="http://schemas.microsoft.com/office/drawing/2014/main" id="{C2DB337F-D878-4542-8232-D20C5CC85C1A}"/>
              </a:ext>
            </a:extLst>
          </p:cNvPr>
          <p:cNvPicPr>
            <a:picLocks noChangeAspect="1"/>
          </p:cNvPicPr>
          <p:nvPr/>
        </p:nvPicPr>
        <p:blipFill>
          <a:blip r:embed="rId4"/>
          <a:stretch>
            <a:fillRect/>
          </a:stretch>
        </p:blipFill>
        <p:spPr>
          <a:xfrm>
            <a:off x="3334871" y="308302"/>
            <a:ext cx="5344755" cy="47062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4"/>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163" name="Google Shape;16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Humboldt</a:t>
            </a:r>
            <a:endParaRPr b="1">
              <a:latin typeface="Lora"/>
              <a:ea typeface="Lora"/>
              <a:cs typeface="Lora"/>
              <a:sym typeface="Lora"/>
            </a:endParaRPr>
          </a:p>
        </p:txBody>
      </p:sp>
      <p:sp>
        <p:nvSpPr>
          <p:cNvPr id="164" name="Google Shape;164;p24"/>
          <p:cNvSpPr txBox="1"/>
          <p:nvPr/>
        </p:nvSpPr>
        <p:spPr>
          <a:xfrm>
            <a:off x="0" y="1151425"/>
            <a:ext cx="5094300" cy="35235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Font typeface="Lora"/>
              <a:buChar char="●"/>
            </a:pPr>
            <a:r>
              <a:rPr lang="en" sz="2200">
                <a:solidFill>
                  <a:schemeClr val="dk1"/>
                </a:solidFill>
                <a:latin typeface="Lora"/>
                <a:ea typeface="Lora"/>
                <a:cs typeface="Lora"/>
                <a:sym typeface="Lora"/>
              </a:rPr>
              <a:t>Species:</a:t>
            </a:r>
            <a:endParaRPr sz="22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NBHF</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i="1">
                <a:solidFill>
                  <a:schemeClr val="dk1"/>
                </a:solidFill>
                <a:latin typeface="Lora"/>
                <a:ea typeface="Lora"/>
                <a:cs typeface="Lora"/>
                <a:sym typeface="Lora"/>
              </a:rPr>
              <a:t>Beaked whales*</a:t>
            </a:r>
            <a:endParaRPr sz="1800" i="1">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Dolphins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Sperm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i="1">
                <a:solidFill>
                  <a:schemeClr val="dk1"/>
                </a:solidFill>
                <a:latin typeface="Lora"/>
                <a:ea typeface="Lora"/>
                <a:cs typeface="Lora"/>
                <a:sym typeface="Lora"/>
              </a:rPr>
              <a:t>Gray whales*</a:t>
            </a:r>
            <a:endParaRPr sz="1800" i="1">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Humpback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Ship Noise</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Fin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Blue Whales</a:t>
            </a:r>
            <a:endParaRPr sz="1800">
              <a:solidFill>
                <a:schemeClr val="dk1"/>
              </a:solidFill>
              <a:latin typeface="Lora"/>
              <a:ea typeface="Lora"/>
              <a:cs typeface="Lora"/>
              <a:sym typeface="Lora"/>
            </a:endParaRPr>
          </a:p>
          <a:p>
            <a:pPr marL="914400" lvl="0" indent="0" algn="l" rtl="0">
              <a:spcBef>
                <a:spcPts val="0"/>
              </a:spcBef>
              <a:spcAft>
                <a:spcPts val="0"/>
              </a:spcAft>
              <a:buNone/>
            </a:pPr>
            <a:endParaRPr sz="1800">
              <a:solidFill>
                <a:schemeClr val="dk1"/>
              </a:solidFill>
              <a:latin typeface="Lora"/>
              <a:ea typeface="Lora"/>
              <a:cs typeface="Lora"/>
              <a:sym typeface="Lora"/>
            </a:endParaRPr>
          </a:p>
          <a:p>
            <a:pPr marL="914400" lvl="0" indent="0" algn="l" rtl="0">
              <a:spcBef>
                <a:spcPts val="0"/>
              </a:spcBef>
              <a:spcAft>
                <a:spcPts val="0"/>
              </a:spcAft>
              <a:buNone/>
            </a:pPr>
            <a:endParaRPr sz="2400">
              <a:solidFill>
                <a:schemeClr val="dk1"/>
              </a:solidFill>
              <a:latin typeface="Lora"/>
              <a:ea typeface="Lora"/>
              <a:cs typeface="Lora"/>
              <a:sym typeface="Lora"/>
            </a:endParaRPr>
          </a:p>
          <a:p>
            <a:pPr marL="457200" lvl="0" indent="0" algn="l" rtl="0">
              <a:spcBef>
                <a:spcPts val="0"/>
              </a:spcBef>
              <a:spcAft>
                <a:spcPts val="0"/>
              </a:spcAft>
              <a:buNone/>
            </a:pPr>
            <a:endParaRPr sz="1800">
              <a:solidFill>
                <a:schemeClr val="dk1"/>
              </a:solidFill>
              <a:latin typeface="Lora"/>
              <a:ea typeface="Lora"/>
              <a:cs typeface="Lora"/>
              <a:sym typeface="Lora"/>
            </a:endParaRPr>
          </a:p>
          <a:p>
            <a:pPr marL="0" lvl="0" indent="0" algn="l" rtl="0">
              <a:spcBef>
                <a:spcPts val="0"/>
              </a:spcBef>
              <a:spcAft>
                <a:spcPts val="0"/>
              </a:spcAft>
              <a:buNone/>
            </a:pPr>
            <a:endParaRPr sz="1800">
              <a:solidFill>
                <a:schemeClr val="dk1"/>
              </a:solidFill>
              <a:latin typeface="Lora"/>
              <a:ea typeface="Lora"/>
              <a:cs typeface="Lora"/>
              <a:sym typeface="Lora"/>
            </a:endParaRPr>
          </a:p>
        </p:txBody>
      </p:sp>
      <p:sp>
        <p:nvSpPr>
          <p:cNvPr id="166" name="Google Shape;166;p24"/>
          <p:cNvSpPr txBox="1"/>
          <p:nvPr/>
        </p:nvSpPr>
        <p:spPr>
          <a:xfrm>
            <a:off x="189750" y="4810450"/>
            <a:ext cx="1623000" cy="2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i="1">
                <a:solidFill>
                  <a:schemeClr val="lt1"/>
                </a:solidFill>
                <a:latin typeface="Lora"/>
                <a:ea typeface="Lora"/>
                <a:cs typeface="Lora"/>
                <a:sym typeface="Lora"/>
              </a:rPr>
              <a:t>*uncommon</a:t>
            </a:r>
            <a:endParaRPr sz="1300" i="1">
              <a:solidFill>
                <a:schemeClr val="lt1"/>
              </a:solidFill>
              <a:latin typeface="Lora"/>
              <a:ea typeface="Lora"/>
              <a:cs typeface="Lora"/>
              <a:sym typeface="Lora"/>
            </a:endParaRPr>
          </a:p>
        </p:txBody>
      </p:sp>
      <p:pic>
        <p:nvPicPr>
          <p:cNvPr id="3" name="Picture 2">
            <a:extLst>
              <a:ext uri="{FF2B5EF4-FFF2-40B4-BE49-F238E27FC236}">
                <a16:creationId xmlns:a16="http://schemas.microsoft.com/office/drawing/2014/main" id="{F0699D2E-B2BF-4D92-B8EC-B03CD17527E9}"/>
              </a:ext>
            </a:extLst>
          </p:cNvPr>
          <p:cNvPicPr>
            <a:picLocks noChangeAspect="1"/>
          </p:cNvPicPr>
          <p:nvPr/>
        </p:nvPicPr>
        <p:blipFill>
          <a:blip r:embed="rId4"/>
          <a:stretch>
            <a:fillRect/>
          </a:stretch>
        </p:blipFill>
        <p:spPr>
          <a:xfrm>
            <a:off x="3314700" y="110627"/>
            <a:ext cx="5572597" cy="49222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5"/>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172" name="Google Shape;17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San Francisco</a:t>
            </a:r>
            <a:endParaRPr b="1">
              <a:latin typeface="Lora"/>
              <a:ea typeface="Lora"/>
              <a:cs typeface="Lora"/>
              <a:sym typeface="Lora"/>
            </a:endParaRPr>
          </a:p>
        </p:txBody>
      </p:sp>
      <p:pic>
        <p:nvPicPr>
          <p:cNvPr id="173" name="Google Shape;173;p25"/>
          <p:cNvPicPr preferRelativeResize="0"/>
          <p:nvPr/>
        </p:nvPicPr>
        <p:blipFill>
          <a:blip r:embed="rId4">
            <a:alphaModFix/>
          </a:blip>
          <a:stretch>
            <a:fillRect/>
          </a:stretch>
        </p:blipFill>
        <p:spPr>
          <a:xfrm>
            <a:off x="4889125" y="0"/>
            <a:ext cx="4254873" cy="4150199"/>
          </a:xfrm>
          <a:prstGeom prst="rect">
            <a:avLst/>
          </a:prstGeom>
          <a:noFill/>
          <a:ln>
            <a:noFill/>
          </a:ln>
        </p:spPr>
      </p:pic>
      <p:sp>
        <p:nvSpPr>
          <p:cNvPr id="174" name="Google Shape;174;p25"/>
          <p:cNvSpPr txBox="1"/>
          <p:nvPr/>
        </p:nvSpPr>
        <p:spPr>
          <a:xfrm>
            <a:off x="0" y="1167475"/>
            <a:ext cx="4993500" cy="317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Partners: </a:t>
            </a:r>
            <a:endParaRPr sz="1800">
              <a:solidFill>
                <a:schemeClr val="dk1"/>
              </a:solidFill>
              <a:latin typeface="Lora"/>
              <a:ea typeface="Lora"/>
              <a:cs typeface="Lora"/>
              <a:sym typeface="Lora"/>
            </a:endParaRPr>
          </a:p>
          <a:p>
            <a:pPr marL="914400" lvl="1" indent="-323850" algn="l" rtl="0">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ACCESS Survey (GFNMS/CBNMS)</a:t>
            </a:r>
            <a:endParaRPr sz="1500">
              <a:solidFill>
                <a:schemeClr val="dk1"/>
              </a:solidFill>
              <a:latin typeface="Lora"/>
              <a:ea typeface="Lora"/>
              <a:cs typeface="Lora"/>
              <a:sym typeface="Lora"/>
            </a:endParaRPr>
          </a:p>
          <a:p>
            <a:pPr marL="914400" lvl="1" indent="-323850" algn="l" rtl="0">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San Francisco State University</a:t>
            </a:r>
            <a:endParaRPr sz="15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2 buoys per survey (not clustered)</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11 Deployments (3 losses, 3 bad data)</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Limitations</a:t>
            </a:r>
            <a:endParaRPr sz="1800">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Vessel traffic</a:t>
            </a:r>
            <a:endParaRPr>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Seamounts (grounding)</a:t>
            </a:r>
            <a:endParaRPr>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Strengths:</a:t>
            </a:r>
            <a:endParaRPr sz="1800">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True Partnership, Vessel/Scientists</a:t>
            </a:r>
            <a:endParaRPr>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Potential for additional partners</a:t>
            </a:r>
            <a:endParaRPr>
              <a:solidFill>
                <a:schemeClr val="dk1"/>
              </a:solidFill>
              <a:latin typeface="Lora"/>
              <a:ea typeface="Lora"/>
              <a:cs typeface="Lora"/>
              <a:sym typeface="Lora"/>
            </a:endParaRPr>
          </a:p>
        </p:txBody>
      </p:sp>
      <p:pic>
        <p:nvPicPr>
          <p:cNvPr id="175" name="Google Shape;175;p25"/>
          <p:cNvPicPr preferRelativeResize="0"/>
          <p:nvPr/>
        </p:nvPicPr>
        <p:blipFill>
          <a:blip r:embed="rId5">
            <a:alphaModFix/>
          </a:blip>
          <a:stretch>
            <a:fillRect/>
          </a:stretch>
        </p:blipFill>
        <p:spPr>
          <a:xfrm>
            <a:off x="5999150" y="4284588"/>
            <a:ext cx="1132100" cy="730725"/>
          </a:xfrm>
          <a:prstGeom prst="rect">
            <a:avLst/>
          </a:prstGeom>
          <a:noFill/>
          <a:ln>
            <a:noFill/>
          </a:ln>
        </p:spPr>
      </p:pic>
      <p:pic>
        <p:nvPicPr>
          <p:cNvPr id="176" name="Google Shape;176;p25"/>
          <p:cNvPicPr preferRelativeResize="0"/>
          <p:nvPr/>
        </p:nvPicPr>
        <p:blipFill rotWithShape="1">
          <a:blip r:embed="rId6">
            <a:alphaModFix/>
          </a:blip>
          <a:srcRect l="32406" t="13860" r="33294" b="14731"/>
          <a:stretch/>
        </p:blipFill>
        <p:spPr>
          <a:xfrm>
            <a:off x="7699475" y="4252900"/>
            <a:ext cx="572157" cy="79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6"/>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182" name="Google Shape;18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San Francisco</a:t>
            </a:r>
            <a:endParaRPr b="1">
              <a:latin typeface="Lora"/>
              <a:ea typeface="Lora"/>
              <a:cs typeface="Lora"/>
              <a:sym typeface="Lora"/>
            </a:endParaRPr>
          </a:p>
        </p:txBody>
      </p:sp>
      <p:sp>
        <p:nvSpPr>
          <p:cNvPr id="184" name="Google Shape;184;p26"/>
          <p:cNvSpPr txBox="1"/>
          <p:nvPr/>
        </p:nvSpPr>
        <p:spPr>
          <a:xfrm>
            <a:off x="0" y="1151425"/>
            <a:ext cx="5094300" cy="35235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Font typeface="Lora"/>
              <a:buChar char="●"/>
            </a:pPr>
            <a:r>
              <a:rPr lang="en" sz="2200">
                <a:solidFill>
                  <a:schemeClr val="dk1"/>
                </a:solidFill>
                <a:latin typeface="Lora"/>
                <a:ea typeface="Lora"/>
                <a:cs typeface="Lora"/>
                <a:sym typeface="Lora"/>
              </a:rPr>
              <a:t>Species:</a:t>
            </a:r>
            <a:endParaRPr sz="22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NBHF</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Beaked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Dolphins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Sperm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Gray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Humpback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Ship Noise</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Fin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Blue Whales</a:t>
            </a:r>
            <a:endParaRPr sz="1800">
              <a:solidFill>
                <a:schemeClr val="dk1"/>
              </a:solidFill>
              <a:latin typeface="Lora"/>
              <a:ea typeface="Lora"/>
              <a:cs typeface="Lora"/>
              <a:sym typeface="Lora"/>
            </a:endParaRPr>
          </a:p>
          <a:p>
            <a:pPr marL="914400" lvl="0" indent="0" algn="l" rtl="0">
              <a:spcBef>
                <a:spcPts val="0"/>
              </a:spcBef>
              <a:spcAft>
                <a:spcPts val="0"/>
              </a:spcAft>
              <a:buNone/>
            </a:pPr>
            <a:endParaRPr sz="1800">
              <a:solidFill>
                <a:schemeClr val="dk1"/>
              </a:solidFill>
              <a:latin typeface="Lora"/>
              <a:ea typeface="Lora"/>
              <a:cs typeface="Lora"/>
              <a:sym typeface="Lora"/>
            </a:endParaRPr>
          </a:p>
          <a:p>
            <a:pPr marL="914400" lvl="0" indent="0" algn="l" rtl="0">
              <a:spcBef>
                <a:spcPts val="0"/>
              </a:spcBef>
              <a:spcAft>
                <a:spcPts val="0"/>
              </a:spcAft>
              <a:buNone/>
            </a:pPr>
            <a:endParaRPr sz="2400">
              <a:solidFill>
                <a:schemeClr val="dk1"/>
              </a:solidFill>
              <a:latin typeface="Lora"/>
              <a:ea typeface="Lora"/>
              <a:cs typeface="Lora"/>
              <a:sym typeface="Lora"/>
            </a:endParaRPr>
          </a:p>
          <a:p>
            <a:pPr marL="457200" lvl="0" indent="0" algn="l" rtl="0">
              <a:spcBef>
                <a:spcPts val="0"/>
              </a:spcBef>
              <a:spcAft>
                <a:spcPts val="0"/>
              </a:spcAft>
              <a:buNone/>
            </a:pPr>
            <a:endParaRPr sz="1800">
              <a:solidFill>
                <a:schemeClr val="dk1"/>
              </a:solidFill>
              <a:latin typeface="Lora"/>
              <a:ea typeface="Lora"/>
              <a:cs typeface="Lora"/>
              <a:sym typeface="Lora"/>
            </a:endParaRPr>
          </a:p>
          <a:p>
            <a:pPr marL="0" lvl="0" indent="0" algn="l" rtl="0">
              <a:spcBef>
                <a:spcPts val="0"/>
              </a:spcBef>
              <a:spcAft>
                <a:spcPts val="0"/>
              </a:spcAft>
              <a:buNone/>
            </a:pPr>
            <a:endParaRPr sz="1800">
              <a:solidFill>
                <a:schemeClr val="dk1"/>
              </a:solidFill>
              <a:latin typeface="Lora"/>
              <a:ea typeface="Lora"/>
              <a:cs typeface="Lora"/>
              <a:sym typeface="Lora"/>
            </a:endParaRPr>
          </a:p>
        </p:txBody>
      </p:sp>
      <p:pic>
        <p:nvPicPr>
          <p:cNvPr id="3" name="Picture 2">
            <a:extLst>
              <a:ext uri="{FF2B5EF4-FFF2-40B4-BE49-F238E27FC236}">
                <a16:creationId xmlns:a16="http://schemas.microsoft.com/office/drawing/2014/main" id="{E659A76F-6F77-4D10-B396-FC4EC7A54DB6}"/>
              </a:ext>
            </a:extLst>
          </p:cNvPr>
          <p:cNvPicPr>
            <a:picLocks noChangeAspect="1"/>
          </p:cNvPicPr>
          <p:nvPr/>
        </p:nvPicPr>
        <p:blipFill>
          <a:blip r:embed="rId4"/>
          <a:stretch>
            <a:fillRect/>
          </a:stretch>
        </p:blipFill>
        <p:spPr>
          <a:xfrm>
            <a:off x="4491317" y="75800"/>
            <a:ext cx="3810525" cy="5047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7"/>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190" name="Google Shape;19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Morro Bay</a:t>
            </a:r>
            <a:endParaRPr b="1">
              <a:latin typeface="Lora"/>
              <a:ea typeface="Lora"/>
              <a:cs typeface="Lora"/>
              <a:sym typeface="Lora"/>
            </a:endParaRPr>
          </a:p>
        </p:txBody>
      </p:sp>
      <p:pic>
        <p:nvPicPr>
          <p:cNvPr id="191" name="Google Shape;191;p27"/>
          <p:cNvPicPr preferRelativeResize="0"/>
          <p:nvPr/>
        </p:nvPicPr>
        <p:blipFill>
          <a:blip r:embed="rId4">
            <a:alphaModFix/>
          </a:blip>
          <a:stretch>
            <a:fillRect/>
          </a:stretch>
        </p:blipFill>
        <p:spPr>
          <a:xfrm>
            <a:off x="4385625" y="0"/>
            <a:ext cx="4758374" cy="3957576"/>
          </a:xfrm>
          <a:prstGeom prst="rect">
            <a:avLst/>
          </a:prstGeom>
          <a:noFill/>
          <a:ln>
            <a:noFill/>
          </a:ln>
        </p:spPr>
      </p:pic>
      <p:sp>
        <p:nvSpPr>
          <p:cNvPr id="192" name="Google Shape;192;p27"/>
          <p:cNvSpPr txBox="1"/>
          <p:nvPr/>
        </p:nvSpPr>
        <p:spPr>
          <a:xfrm>
            <a:off x="-33425" y="1167475"/>
            <a:ext cx="4644900" cy="3474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Central Coast Collaborative </a:t>
            </a:r>
            <a:endParaRPr sz="1800">
              <a:solidFill>
                <a:schemeClr val="dk1"/>
              </a:solidFill>
              <a:latin typeface="Lora"/>
              <a:ea typeface="Lora"/>
              <a:cs typeface="Lora"/>
              <a:sym typeface="Lora"/>
            </a:endParaRPr>
          </a:p>
          <a:p>
            <a:pPr marL="457200" lvl="0" indent="0" algn="l" rtl="0">
              <a:spcBef>
                <a:spcPts val="0"/>
              </a:spcBef>
              <a:spcAft>
                <a:spcPts val="0"/>
              </a:spcAft>
              <a:buNone/>
            </a:pPr>
            <a:r>
              <a:rPr lang="en" sz="1800">
                <a:solidFill>
                  <a:schemeClr val="dk1"/>
                </a:solidFill>
                <a:latin typeface="Lora"/>
                <a:ea typeface="Lora"/>
                <a:cs typeface="Lora"/>
                <a:sym typeface="Lora"/>
              </a:rPr>
              <a:t>PAM Surveys (Tri-C’s)</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Clusters of 8 buoys</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32 Deployments (2 losses), </a:t>
            </a:r>
            <a:endParaRPr sz="1800">
              <a:solidFill>
                <a:schemeClr val="dk1"/>
              </a:solidFill>
              <a:latin typeface="Lora"/>
              <a:ea typeface="Lora"/>
              <a:cs typeface="Lora"/>
              <a:sym typeface="Lora"/>
            </a:endParaRPr>
          </a:p>
          <a:p>
            <a:pPr marL="457200" lvl="0" indent="0" algn="l" rtl="0">
              <a:spcBef>
                <a:spcPts val="0"/>
              </a:spcBef>
              <a:spcAft>
                <a:spcPts val="0"/>
              </a:spcAft>
              <a:buNone/>
            </a:pPr>
            <a:r>
              <a:rPr lang="en" sz="1800">
                <a:solidFill>
                  <a:schemeClr val="dk1"/>
                </a:solidFill>
                <a:latin typeface="Lora"/>
                <a:ea typeface="Lora"/>
                <a:cs typeface="Lora"/>
                <a:sym typeface="Lora"/>
              </a:rPr>
              <a:t>10 opportunistic recordings</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Limitations (?)</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Strengths:</a:t>
            </a:r>
            <a:endParaRPr sz="1800">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Strong Partners, Collaborators</a:t>
            </a:r>
            <a:endParaRPr>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Great survey potential</a:t>
            </a:r>
            <a:endParaRPr>
              <a:solidFill>
                <a:schemeClr val="dk1"/>
              </a:solidFill>
              <a:latin typeface="Lora"/>
              <a:ea typeface="Lora"/>
              <a:cs typeface="Lora"/>
              <a:sym typeface="Lora"/>
            </a:endParaRPr>
          </a:p>
          <a:p>
            <a:pPr marL="457200" lvl="0" indent="0" algn="l" rtl="0">
              <a:spcBef>
                <a:spcPts val="0"/>
              </a:spcBef>
              <a:spcAft>
                <a:spcPts val="0"/>
              </a:spcAft>
              <a:buNone/>
            </a:pPr>
            <a:endParaRPr sz="1800">
              <a:solidFill>
                <a:schemeClr val="dk1"/>
              </a:solidFill>
              <a:latin typeface="Lora"/>
              <a:ea typeface="Lora"/>
              <a:cs typeface="Lora"/>
              <a:sym typeface="Lora"/>
            </a:endParaRPr>
          </a:p>
          <a:p>
            <a:pPr marL="0" lvl="0" indent="0" algn="l" rtl="0">
              <a:spcBef>
                <a:spcPts val="0"/>
              </a:spcBef>
              <a:spcAft>
                <a:spcPts val="0"/>
              </a:spcAft>
              <a:buNone/>
            </a:pPr>
            <a:endParaRPr sz="1800">
              <a:solidFill>
                <a:schemeClr val="dk1"/>
              </a:solidFill>
              <a:latin typeface="Lora"/>
              <a:ea typeface="Lora"/>
              <a:cs typeface="Lora"/>
              <a:sym typeface="Lora"/>
            </a:endParaRPr>
          </a:p>
        </p:txBody>
      </p:sp>
      <p:pic>
        <p:nvPicPr>
          <p:cNvPr id="193" name="Google Shape;193;p27"/>
          <p:cNvPicPr preferRelativeResize="0"/>
          <p:nvPr/>
        </p:nvPicPr>
        <p:blipFill>
          <a:blip r:embed="rId5">
            <a:alphaModFix/>
          </a:blip>
          <a:stretch>
            <a:fillRect/>
          </a:stretch>
        </p:blipFill>
        <p:spPr>
          <a:xfrm>
            <a:off x="8281950" y="4208351"/>
            <a:ext cx="715374" cy="742210"/>
          </a:xfrm>
          <a:prstGeom prst="rect">
            <a:avLst/>
          </a:prstGeom>
          <a:noFill/>
          <a:ln>
            <a:noFill/>
          </a:ln>
        </p:spPr>
      </p:pic>
      <p:pic>
        <p:nvPicPr>
          <p:cNvPr id="194" name="Google Shape;194;p27"/>
          <p:cNvPicPr preferRelativeResize="0"/>
          <p:nvPr/>
        </p:nvPicPr>
        <p:blipFill>
          <a:blip r:embed="rId6">
            <a:alphaModFix/>
          </a:blip>
          <a:stretch>
            <a:fillRect/>
          </a:stretch>
        </p:blipFill>
        <p:spPr>
          <a:xfrm>
            <a:off x="6211500" y="4307225"/>
            <a:ext cx="715375" cy="715375"/>
          </a:xfrm>
          <a:prstGeom prst="rect">
            <a:avLst/>
          </a:prstGeom>
          <a:noFill/>
          <a:ln>
            <a:noFill/>
          </a:ln>
        </p:spPr>
      </p:pic>
      <p:pic>
        <p:nvPicPr>
          <p:cNvPr id="195" name="Google Shape;195;p27"/>
          <p:cNvPicPr preferRelativeResize="0"/>
          <p:nvPr/>
        </p:nvPicPr>
        <p:blipFill>
          <a:blip r:embed="rId7">
            <a:alphaModFix/>
          </a:blip>
          <a:stretch>
            <a:fillRect/>
          </a:stretch>
        </p:blipFill>
        <p:spPr>
          <a:xfrm>
            <a:off x="4699900" y="4349949"/>
            <a:ext cx="1423181" cy="629925"/>
          </a:xfrm>
          <a:prstGeom prst="rect">
            <a:avLst/>
          </a:prstGeom>
          <a:noFill/>
          <a:ln>
            <a:noFill/>
          </a:ln>
        </p:spPr>
      </p:pic>
      <p:pic>
        <p:nvPicPr>
          <p:cNvPr id="196" name="Google Shape;196;p27"/>
          <p:cNvPicPr preferRelativeResize="0"/>
          <p:nvPr/>
        </p:nvPicPr>
        <p:blipFill>
          <a:blip r:embed="rId8">
            <a:alphaModFix/>
          </a:blip>
          <a:stretch>
            <a:fillRect/>
          </a:stretch>
        </p:blipFill>
        <p:spPr>
          <a:xfrm>
            <a:off x="7165327" y="4307225"/>
            <a:ext cx="1020099" cy="629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8"/>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02" name="Google Shape;20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Morro Bay</a:t>
            </a:r>
            <a:endParaRPr b="1">
              <a:latin typeface="Lora"/>
              <a:ea typeface="Lora"/>
              <a:cs typeface="Lora"/>
              <a:sym typeface="Lora"/>
            </a:endParaRPr>
          </a:p>
        </p:txBody>
      </p:sp>
      <p:sp>
        <p:nvSpPr>
          <p:cNvPr id="203" name="Google Shape;203;p28"/>
          <p:cNvSpPr txBox="1"/>
          <p:nvPr/>
        </p:nvSpPr>
        <p:spPr>
          <a:xfrm>
            <a:off x="0" y="1151425"/>
            <a:ext cx="5094300" cy="35235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Font typeface="Lora"/>
              <a:buChar char="●"/>
            </a:pPr>
            <a:r>
              <a:rPr lang="en" sz="2200">
                <a:solidFill>
                  <a:schemeClr val="dk1"/>
                </a:solidFill>
                <a:latin typeface="Lora"/>
                <a:ea typeface="Lora"/>
                <a:cs typeface="Lora"/>
                <a:sym typeface="Lora"/>
              </a:rPr>
              <a:t>Species:</a:t>
            </a:r>
            <a:endParaRPr sz="22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NBHF</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Beaked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Dolphins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Sperm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Gray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Humpback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Ship Noise</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Fin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Blue Whales</a:t>
            </a:r>
            <a:endParaRPr sz="1800">
              <a:solidFill>
                <a:schemeClr val="dk1"/>
              </a:solidFill>
              <a:latin typeface="Lora"/>
              <a:ea typeface="Lora"/>
              <a:cs typeface="Lora"/>
              <a:sym typeface="Lora"/>
            </a:endParaRPr>
          </a:p>
          <a:p>
            <a:pPr marL="914400" lvl="0" indent="0" algn="l" rtl="0">
              <a:spcBef>
                <a:spcPts val="0"/>
              </a:spcBef>
              <a:spcAft>
                <a:spcPts val="0"/>
              </a:spcAft>
              <a:buNone/>
            </a:pPr>
            <a:endParaRPr sz="1800">
              <a:solidFill>
                <a:schemeClr val="dk1"/>
              </a:solidFill>
              <a:latin typeface="Lora"/>
              <a:ea typeface="Lora"/>
              <a:cs typeface="Lora"/>
              <a:sym typeface="Lora"/>
            </a:endParaRPr>
          </a:p>
          <a:p>
            <a:pPr marL="914400" lvl="0" indent="0" algn="l" rtl="0">
              <a:spcBef>
                <a:spcPts val="0"/>
              </a:spcBef>
              <a:spcAft>
                <a:spcPts val="0"/>
              </a:spcAft>
              <a:buNone/>
            </a:pPr>
            <a:endParaRPr sz="2400">
              <a:solidFill>
                <a:schemeClr val="dk1"/>
              </a:solidFill>
              <a:latin typeface="Lora"/>
              <a:ea typeface="Lora"/>
              <a:cs typeface="Lora"/>
              <a:sym typeface="Lora"/>
            </a:endParaRPr>
          </a:p>
          <a:p>
            <a:pPr marL="457200" lvl="0" indent="0" algn="l" rtl="0">
              <a:spcBef>
                <a:spcPts val="0"/>
              </a:spcBef>
              <a:spcAft>
                <a:spcPts val="0"/>
              </a:spcAft>
              <a:buNone/>
            </a:pPr>
            <a:endParaRPr sz="1800">
              <a:solidFill>
                <a:schemeClr val="dk1"/>
              </a:solidFill>
              <a:latin typeface="Lora"/>
              <a:ea typeface="Lora"/>
              <a:cs typeface="Lora"/>
              <a:sym typeface="Lora"/>
            </a:endParaRPr>
          </a:p>
          <a:p>
            <a:pPr marL="0" lvl="0" indent="0" algn="l" rtl="0">
              <a:spcBef>
                <a:spcPts val="0"/>
              </a:spcBef>
              <a:spcAft>
                <a:spcPts val="0"/>
              </a:spcAft>
              <a:buNone/>
            </a:pPr>
            <a:endParaRPr sz="1800">
              <a:solidFill>
                <a:schemeClr val="dk1"/>
              </a:solidFill>
              <a:latin typeface="Lora"/>
              <a:ea typeface="Lora"/>
              <a:cs typeface="Lora"/>
              <a:sym typeface="Lora"/>
            </a:endParaRPr>
          </a:p>
        </p:txBody>
      </p:sp>
      <p:pic>
        <p:nvPicPr>
          <p:cNvPr id="3" name="Picture 2">
            <a:extLst>
              <a:ext uri="{FF2B5EF4-FFF2-40B4-BE49-F238E27FC236}">
                <a16:creationId xmlns:a16="http://schemas.microsoft.com/office/drawing/2014/main" id="{51DEC7AD-31E8-44E6-A77F-3D0E049F5D81}"/>
              </a:ext>
            </a:extLst>
          </p:cNvPr>
          <p:cNvPicPr>
            <a:picLocks noChangeAspect="1"/>
          </p:cNvPicPr>
          <p:nvPr/>
        </p:nvPicPr>
        <p:blipFill>
          <a:blip r:embed="rId4"/>
          <a:stretch>
            <a:fillRect/>
          </a:stretch>
        </p:blipFill>
        <p:spPr>
          <a:xfrm>
            <a:off x="3352663" y="145836"/>
            <a:ext cx="5479637" cy="485182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9"/>
          <p:cNvPicPr preferRelativeResize="0"/>
          <p:nvPr/>
        </p:nvPicPr>
        <p:blipFill>
          <a:blip r:embed="rId3">
            <a:alphaModFix/>
          </a:blip>
          <a:stretch>
            <a:fillRect/>
          </a:stretch>
        </p:blipFill>
        <p:spPr>
          <a:xfrm>
            <a:off x="0" y="19900"/>
            <a:ext cx="9144000" cy="5143500"/>
          </a:xfrm>
          <a:prstGeom prst="rect">
            <a:avLst/>
          </a:prstGeom>
          <a:noFill/>
          <a:ln>
            <a:noFill/>
          </a:ln>
        </p:spPr>
      </p:pic>
      <p:pic>
        <p:nvPicPr>
          <p:cNvPr id="210" name="Google Shape;210;p29"/>
          <p:cNvPicPr preferRelativeResize="0"/>
          <p:nvPr/>
        </p:nvPicPr>
        <p:blipFill rotWithShape="1">
          <a:blip r:embed="rId4">
            <a:alphaModFix/>
          </a:blip>
          <a:srcRect t="2435" b="2444"/>
          <a:stretch/>
        </p:blipFill>
        <p:spPr>
          <a:xfrm>
            <a:off x="5485025" y="0"/>
            <a:ext cx="3658975" cy="4461452"/>
          </a:xfrm>
          <a:prstGeom prst="rect">
            <a:avLst/>
          </a:prstGeom>
          <a:noFill/>
          <a:ln>
            <a:noFill/>
          </a:ln>
        </p:spPr>
      </p:pic>
      <p:sp>
        <p:nvSpPr>
          <p:cNvPr id="211" name="Google Shape;21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Oregon</a:t>
            </a:r>
            <a:endParaRPr b="1">
              <a:latin typeface="Lora"/>
              <a:ea typeface="Lora"/>
              <a:cs typeface="Lora"/>
              <a:sym typeface="Lora"/>
            </a:endParaRPr>
          </a:p>
        </p:txBody>
      </p:sp>
      <p:sp>
        <p:nvSpPr>
          <p:cNvPr id="212" name="Google Shape;212;p29"/>
          <p:cNvSpPr txBox="1"/>
          <p:nvPr/>
        </p:nvSpPr>
        <p:spPr>
          <a:xfrm>
            <a:off x="0" y="1175475"/>
            <a:ext cx="4644900" cy="317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Partner Oregon State University</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Pilot Study (based on lessons learned)</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Clusters of 4 buoys</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22 Deployments (0 losses, 1 bad data)</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Strengths: </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Access to OSU vessels</a:t>
            </a:r>
            <a:endParaRPr sz="1800">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Limitations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Complications to adding to existing fieldwork</a:t>
            </a:r>
            <a:endParaRPr sz="1800">
              <a:solidFill>
                <a:schemeClr val="dk1"/>
              </a:solidFill>
              <a:latin typeface="Lora"/>
              <a:ea typeface="Lora"/>
              <a:cs typeface="Lora"/>
              <a:sym typeface="Lora"/>
            </a:endParaRPr>
          </a:p>
          <a:p>
            <a:pPr marL="914400" lvl="0" indent="0" algn="l" rtl="0">
              <a:spcBef>
                <a:spcPts val="0"/>
              </a:spcBef>
              <a:spcAft>
                <a:spcPts val="0"/>
              </a:spcAft>
              <a:buNone/>
            </a:pPr>
            <a:endParaRPr sz="1800">
              <a:solidFill>
                <a:schemeClr val="dk1"/>
              </a:solidFill>
              <a:latin typeface="Lora"/>
              <a:ea typeface="Lora"/>
              <a:cs typeface="Lora"/>
              <a:sym typeface="Lora"/>
            </a:endParaRPr>
          </a:p>
        </p:txBody>
      </p:sp>
      <p:pic>
        <p:nvPicPr>
          <p:cNvPr id="213" name="Google Shape;213;p29"/>
          <p:cNvPicPr preferRelativeResize="0"/>
          <p:nvPr/>
        </p:nvPicPr>
        <p:blipFill>
          <a:blip r:embed="rId5">
            <a:alphaModFix/>
          </a:blip>
          <a:stretch>
            <a:fillRect/>
          </a:stretch>
        </p:blipFill>
        <p:spPr>
          <a:xfrm>
            <a:off x="7787050" y="4503538"/>
            <a:ext cx="571931" cy="572700"/>
          </a:xfrm>
          <a:prstGeom prst="rect">
            <a:avLst/>
          </a:prstGeom>
          <a:noFill/>
          <a:ln>
            <a:noFill/>
          </a:ln>
        </p:spPr>
      </p:pic>
      <p:pic>
        <p:nvPicPr>
          <p:cNvPr id="214" name="Google Shape;214;p29"/>
          <p:cNvPicPr preferRelativeResize="0"/>
          <p:nvPr/>
        </p:nvPicPr>
        <p:blipFill>
          <a:blip r:embed="rId6">
            <a:alphaModFix/>
          </a:blip>
          <a:stretch>
            <a:fillRect/>
          </a:stretch>
        </p:blipFill>
        <p:spPr>
          <a:xfrm>
            <a:off x="5854500" y="4461467"/>
            <a:ext cx="1484025" cy="6568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0"/>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20" name="Google Shape;22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Oregon</a:t>
            </a:r>
            <a:endParaRPr b="1">
              <a:latin typeface="Lora"/>
              <a:ea typeface="Lora"/>
              <a:cs typeface="Lora"/>
              <a:sym typeface="Lora"/>
            </a:endParaRPr>
          </a:p>
        </p:txBody>
      </p:sp>
      <p:sp>
        <p:nvSpPr>
          <p:cNvPr id="222" name="Google Shape;222;p30"/>
          <p:cNvSpPr txBox="1"/>
          <p:nvPr/>
        </p:nvSpPr>
        <p:spPr>
          <a:xfrm>
            <a:off x="0" y="1151425"/>
            <a:ext cx="5094300" cy="35235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Font typeface="Lora"/>
              <a:buChar char="●"/>
            </a:pPr>
            <a:r>
              <a:rPr lang="en" sz="2200">
                <a:solidFill>
                  <a:schemeClr val="dk1"/>
                </a:solidFill>
                <a:latin typeface="Lora"/>
                <a:ea typeface="Lora"/>
                <a:cs typeface="Lora"/>
                <a:sym typeface="Lora"/>
              </a:rPr>
              <a:t>Species:</a:t>
            </a:r>
            <a:endParaRPr sz="22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NBHF</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i="1">
                <a:solidFill>
                  <a:schemeClr val="dk1"/>
                </a:solidFill>
                <a:latin typeface="Lora"/>
                <a:ea typeface="Lora"/>
                <a:cs typeface="Lora"/>
                <a:sym typeface="Lora"/>
              </a:rPr>
              <a:t>Beaked whales*</a:t>
            </a:r>
            <a:endParaRPr sz="1800" i="1">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Dolphins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Sperm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Gray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Humpback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Ship Noise</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Fin Whales</a:t>
            </a:r>
            <a:endParaRPr sz="1800">
              <a:solidFill>
                <a:schemeClr val="dk1"/>
              </a:solidFill>
              <a:latin typeface="Lora"/>
              <a:ea typeface="Lora"/>
              <a:cs typeface="Lora"/>
              <a:sym typeface="Lora"/>
            </a:endParaRPr>
          </a:p>
          <a:p>
            <a:pPr marL="914400" lvl="1" indent="-342900" algn="l" rtl="0">
              <a:spcBef>
                <a:spcPts val="0"/>
              </a:spcBef>
              <a:spcAft>
                <a:spcPts val="0"/>
              </a:spcAft>
              <a:buClr>
                <a:schemeClr val="dk1"/>
              </a:buClr>
              <a:buSzPts val="1800"/>
              <a:buFont typeface="Lora"/>
              <a:buChar char="○"/>
            </a:pPr>
            <a:r>
              <a:rPr lang="en" sz="1800" i="1">
                <a:solidFill>
                  <a:schemeClr val="dk1"/>
                </a:solidFill>
                <a:latin typeface="Lora"/>
                <a:ea typeface="Lora"/>
                <a:cs typeface="Lora"/>
                <a:sym typeface="Lora"/>
              </a:rPr>
              <a:t>Blue Whales*</a:t>
            </a:r>
            <a:endParaRPr sz="1800" i="1">
              <a:solidFill>
                <a:schemeClr val="dk1"/>
              </a:solidFill>
              <a:latin typeface="Lora"/>
              <a:ea typeface="Lora"/>
              <a:cs typeface="Lora"/>
              <a:sym typeface="Lora"/>
            </a:endParaRPr>
          </a:p>
          <a:p>
            <a:pPr marL="914400" lvl="0" indent="0" algn="l" rtl="0">
              <a:spcBef>
                <a:spcPts val="0"/>
              </a:spcBef>
              <a:spcAft>
                <a:spcPts val="0"/>
              </a:spcAft>
              <a:buNone/>
            </a:pPr>
            <a:endParaRPr sz="1800">
              <a:solidFill>
                <a:schemeClr val="dk1"/>
              </a:solidFill>
              <a:latin typeface="Lora"/>
              <a:ea typeface="Lora"/>
              <a:cs typeface="Lora"/>
              <a:sym typeface="Lora"/>
            </a:endParaRPr>
          </a:p>
          <a:p>
            <a:pPr marL="914400" lvl="0" indent="0" algn="l" rtl="0">
              <a:spcBef>
                <a:spcPts val="0"/>
              </a:spcBef>
              <a:spcAft>
                <a:spcPts val="0"/>
              </a:spcAft>
              <a:buNone/>
            </a:pPr>
            <a:endParaRPr sz="2400">
              <a:solidFill>
                <a:schemeClr val="dk1"/>
              </a:solidFill>
              <a:latin typeface="Lora"/>
              <a:ea typeface="Lora"/>
              <a:cs typeface="Lora"/>
              <a:sym typeface="Lora"/>
            </a:endParaRPr>
          </a:p>
          <a:p>
            <a:pPr marL="457200" lvl="0" indent="0" algn="l" rtl="0">
              <a:spcBef>
                <a:spcPts val="0"/>
              </a:spcBef>
              <a:spcAft>
                <a:spcPts val="0"/>
              </a:spcAft>
              <a:buNone/>
            </a:pPr>
            <a:endParaRPr sz="1800">
              <a:solidFill>
                <a:schemeClr val="dk1"/>
              </a:solidFill>
              <a:latin typeface="Lora"/>
              <a:ea typeface="Lora"/>
              <a:cs typeface="Lora"/>
              <a:sym typeface="Lora"/>
            </a:endParaRPr>
          </a:p>
          <a:p>
            <a:pPr marL="0" lvl="0" indent="0" algn="l" rtl="0">
              <a:spcBef>
                <a:spcPts val="0"/>
              </a:spcBef>
              <a:spcAft>
                <a:spcPts val="0"/>
              </a:spcAft>
              <a:buNone/>
            </a:pPr>
            <a:endParaRPr sz="1800">
              <a:solidFill>
                <a:schemeClr val="dk1"/>
              </a:solidFill>
              <a:latin typeface="Lora"/>
              <a:ea typeface="Lora"/>
              <a:cs typeface="Lora"/>
              <a:sym typeface="Lora"/>
            </a:endParaRPr>
          </a:p>
        </p:txBody>
      </p:sp>
      <p:sp>
        <p:nvSpPr>
          <p:cNvPr id="223" name="Google Shape;223;p30"/>
          <p:cNvSpPr txBox="1"/>
          <p:nvPr/>
        </p:nvSpPr>
        <p:spPr>
          <a:xfrm>
            <a:off x="189750" y="4810450"/>
            <a:ext cx="1623000" cy="2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i="1">
                <a:solidFill>
                  <a:schemeClr val="lt1"/>
                </a:solidFill>
                <a:latin typeface="Lora"/>
                <a:ea typeface="Lora"/>
                <a:cs typeface="Lora"/>
                <a:sym typeface="Lora"/>
              </a:rPr>
              <a:t>*uncommon</a:t>
            </a:r>
            <a:endParaRPr sz="1300" i="1">
              <a:solidFill>
                <a:schemeClr val="lt1"/>
              </a:solidFill>
              <a:latin typeface="Lora"/>
              <a:ea typeface="Lora"/>
              <a:cs typeface="Lora"/>
              <a:sym typeface="Lora"/>
            </a:endParaRPr>
          </a:p>
        </p:txBody>
      </p:sp>
      <p:pic>
        <p:nvPicPr>
          <p:cNvPr id="3" name="Picture 2">
            <a:extLst>
              <a:ext uri="{FF2B5EF4-FFF2-40B4-BE49-F238E27FC236}">
                <a16:creationId xmlns:a16="http://schemas.microsoft.com/office/drawing/2014/main" id="{9483E4E8-E8A9-48E6-BF49-3CDE1372D7A4}"/>
              </a:ext>
            </a:extLst>
          </p:cNvPr>
          <p:cNvPicPr>
            <a:picLocks noChangeAspect="1"/>
          </p:cNvPicPr>
          <p:nvPr/>
        </p:nvPicPr>
        <p:blipFill>
          <a:blip r:embed="rId4"/>
          <a:stretch>
            <a:fillRect/>
          </a:stretch>
        </p:blipFill>
        <p:spPr>
          <a:xfrm>
            <a:off x="2879100" y="1270699"/>
            <a:ext cx="6103536" cy="27213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1"/>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29" name="Google Shape;22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Soundscape</a:t>
            </a:r>
            <a:endParaRPr b="1">
              <a:latin typeface="Lora"/>
              <a:ea typeface="Lora"/>
              <a:cs typeface="Lora"/>
              <a:sym typeface="Lora"/>
            </a:endParaRPr>
          </a:p>
        </p:txBody>
      </p:sp>
      <p:sp>
        <p:nvSpPr>
          <p:cNvPr id="230" name="Google Shape;230;p31"/>
          <p:cNvSpPr txBox="1"/>
          <p:nvPr/>
        </p:nvSpPr>
        <p:spPr>
          <a:xfrm>
            <a:off x="0" y="1175475"/>
            <a:ext cx="4644900" cy="31737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1800">
              <a:solidFill>
                <a:schemeClr val="dk1"/>
              </a:solidFill>
              <a:latin typeface="Lora"/>
              <a:ea typeface="Lora"/>
              <a:cs typeface="Lora"/>
              <a:sym typeface="Lora"/>
            </a:endParaRPr>
          </a:p>
          <a:p>
            <a:pPr marL="457200" lvl="0" indent="0" algn="l" rtl="0">
              <a:spcBef>
                <a:spcPts val="0"/>
              </a:spcBef>
              <a:spcAft>
                <a:spcPts val="0"/>
              </a:spcAft>
              <a:buNone/>
            </a:pPr>
            <a:endParaRPr sz="1800">
              <a:solidFill>
                <a:schemeClr val="dk1"/>
              </a:solidFill>
              <a:latin typeface="Lora"/>
              <a:ea typeface="Lora"/>
              <a:cs typeface="Lora"/>
              <a:sym typeface="Lora"/>
            </a:endParaRPr>
          </a:p>
        </p:txBody>
      </p:sp>
      <p:pic>
        <p:nvPicPr>
          <p:cNvPr id="231" name="Google Shape;231;p31"/>
          <p:cNvPicPr preferRelativeResize="0"/>
          <p:nvPr/>
        </p:nvPicPr>
        <p:blipFill>
          <a:blip r:embed="rId4">
            <a:alphaModFix/>
          </a:blip>
          <a:stretch>
            <a:fillRect/>
          </a:stretch>
        </p:blipFill>
        <p:spPr>
          <a:xfrm>
            <a:off x="3595475" y="263350"/>
            <a:ext cx="5442099" cy="4663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0" y="53578"/>
            <a:ext cx="9144003" cy="5036345"/>
          </a:xfrm>
          <a:prstGeom prst="rect">
            <a:avLst/>
          </a:prstGeom>
          <a:noFill/>
          <a:ln>
            <a:noFill/>
          </a:ln>
        </p:spPr>
      </p:pic>
      <p:sp>
        <p:nvSpPr>
          <p:cNvPr id="64" name="Google Shape;64;p14"/>
          <p:cNvSpPr txBox="1">
            <a:spLocks noGrp="1"/>
          </p:cNvSpPr>
          <p:nvPr>
            <p:ph type="title"/>
          </p:nvPr>
        </p:nvSpPr>
        <p:spPr>
          <a:xfrm>
            <a:off x="472825" y="616125"/>
            <a:ext cx="237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20" b="1">
                <a:latin typeface="Lora"/>
                <a:ea typeface="Lora"/>
                <a:cs typeface="Lora"/>
                <a:sym typeface="Lora"/>
              </a:rPr>
              <a:t>Outline</a:t>
            </a:r>
            <a:endParaRPr sz="3120" b="1">
              <a:latin typeface="Lora"/>
              <a:ea typeface="Lora"/>
              <a:cs typeface="Lora"/>
              <a:sym typeface="Lora"/>
            </a:endParaRPr>
          </a:p>
        </p:txBody>
      </p:sp>
      <p:sp>
        <p:nvSpPr>
          <p:cNvPr id="65" name="Google Shape;65;p1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lt1"/>
              </a:buClr>
              <a:buSzPts val="1800"/>
              <a:buFont typeface="Lora"/>
              <a:buChar char="●"/>
            </a:pPr>
            <a:r>
              <a:rPr lang="en">
                <a:solidFill>
                  <a:schemeClr val="lt1"/>
                </a:solidFill>
                <a:latin typeface="Lora"/>
                <a:ea typeface="Lora"/>
                <a:cs typeface="Lora"/>
                <a:sym typeface="Lora"/>
              </a:rPr>
              <a:t>What is ADRIFT? Why?</a:t>
            </a:r>
            <a:endParaRPr>
              <a:solidFill>
                <a:schemeClr val="lt1"/>
              </a:solidFill>
              <a:latin typeface="Lora"/>
              <a:ea typeface="Lora"/>
              <a:cs typeface="Lora"/>
              <a:sym typeface="Lora"/>
            </a:endParaRPr>
          </a:p>
          <a:p>
            <a:pPr marL="457200" lvl="0" indent="-342900" algn="l" rtl="0">
              <a:lnSpc>
                <a:spcPct val="200000"/>
              </a:lnSpc>
              <a:spcBef>
                <a:spcPts val="0"/>
              </a:spcBef>
              <a:spcAft>
                <a:spcPts val="0"/>
              </a:spcAft>
              <a:buClr>
                <a:schemeClr val="lt1"/>
              </a:buClr>
              <a:buSzPts val="1800"/>
              <a:buFont typeface="Lora"/>
              <a:buChar char="●"/>
            </a:pPr>
            <a:r>
              <a:rPr lang="en">
                <a:solidFill>
                  <a:schemeClr val="lt1"/>
                </a:solidFill>
                <a:latin typeface="Lora"/>
                <a:ea typeface="Lora"/>
                <a:cs typeface="Lora"/>
                <a:sym typeface="Lora"/>
              </a:rPr>
              <a:t>Summary of Results</a:t>
            </a:r>
            <a:endParaRPr>
              <a:solidFill>
                <a:schemeClr val="lt1"/>
              </a:solidFill>
              <a:latin typeface="Lora"/>
              <a:ea typeface="Lora"/>
              <a:cs typeface="Lora"/>
              <a:sym typeface="Lora"/>
            </a:endParaRPr>
          </a:p>
          <a:p>
            <a:pPr marL="457200" lvl="0" indent="-342900" algn="l" rtl="0">
              <a:lnSpc>
                <a:spcPct val="200000"/>
              </a:lnSpc>
              <a:spcBef>
                <a:spcPts val="0"/>
              </a:spcBef>
              <a:spcAft>
                <a:spcPts val="0"/>
              </a:spcAft>
              <a:buClr>
                <a:schemeClr val="lt1"/>
              </a:buClr>
              <a:buSzPts val="1800"/>
              <a:buFont typeface="Lora"/>
              <a:buChar char="●"/>
            </a:pPr>
            <a:r>
              <a:rPr lang="en">
                <a:solidFill>
                  <a:schemeClr val="lt1"/>
                </a:solidFill>
                <a:latin typeface="Lora"/>
                <a:ea typeface="Lora"/>
                <a:cs typeface="Lora"/>
                <a:sym typeface="Lora"/>
              </a:rPr>
              <a:t>Highlights</a:t>
            </a:r>
            <a:endParaRPr>
              <a:solidFill>
                <a:schemeClr val="lt1"/>
              </a:solidFill>
              <a:latin typeface="Lora"/>
              <a:ea typeface="Lora"/>
              <a:cs typeface="Lora"/>
              <a:sym typeface="Lora"/>
            </a:endParaRPr>
          </a:p>
          <a:p>
            <a:pPr marL="457200" lvl="0" indent="-342900" algn="l" rtl="0">
              <a:lnSpc>
                <a:spcPct val="200000"/>
              </a:lnSpc>
              <a:spcBef>
                <a:spcPts val="0"/>
              </a:spcBef>
              <a:spcAft>
                <a:spcPts val="0"/>
              </a:spcAft>
              <a:buClr>
                <a:schemeClr val="lt1"/>
              </a:buClr>
              <a:buSzPts val="1800"/>
              <a:buFont typeface="Lora"/>
              <a:buChar char="●"/>
            </a:pPr>
            <a:r>
              <a:rPr lang="en">
                <a:solidFill>
                  <a:schemeClr val="lt1"/>
                </a:solidFill>
                <a:latin typeface="Lora"/>
                <a:ea typeface="Lora"/>
                <a:cs typeface="Lora"/>
                <a:sym typeface="Lora"/>
              </a:rPr>
              <a:t>Recommendations</a:t>
            </a:r>
            <a:endParaRPr>
              <a:solidFill>
                <a:schemeClr val="lt1"/>
              </a:solidFill>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2"/>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37" name="Google Shape;23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Deliverables</a:t>
            </a:r>
            <a:endParaRPr b="1">
              <a:latin typeface="Lora"/>
              <a:ea typeface="Lora"/>
              <a:cs typeface="Lora"/>
              <a:sym typeface="Lora"/>
            </a:endParaRPr>
          </a:p>
        </p:txBody>
      </p:sp>
      <p:sp>
        <p:nvSpPr>
          <p:cNvPr id="238" name="Google Shape;23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Raw Data + Soundscape + Metadata Archive- </a:t>
            </a:r>
            <a:r>
              <a:rPr lang="en" i="1">
                <a:solidFill>
                  <a:schemeClr val="dk1"/>
                </a:solidFill>
                <a:latin typeface="Lora"/>
                <a:ea typeface="Lora"/>
                <a:cs typeface="Lora"/>
                <a:sym typeface="Lora"/>
              </a:rPr>
              <a:t>submitted to NCEI, in queue</a:t>
            </a:r>
            <a:endParaRPr i="1">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Detection Data- </a:t>
            </a:r>
            <a:r>
              <a:rPr lang="en" i="1">
                <a:solidFill>
                  <a:schemeClr val="dk1"/>
                </a:solidFill>
                <a:latin typeface="Lora"/>
                <a:ea typeface="Lora"/>
                <a:cs typeface="Lora"/>
                <a:sym typeface="Lora"/>
              </a:rPr>
              <a:t>submitted to PACM (NEFSC) for public viewing</a:t>
            </a:r>
            <a:endParaRPr i="1">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Data Products - Github Repository (</a:t>
            </a:r>
            <a:r>
              <a:rPr lang="en" sz="1400" u="sng">
                <a:solidFill>
                  <a:schemeClr val="dk1"/>
                </a:solidFill>
                <a:latin typeface="Lora"/>
                <a:ea typeface="Lora"/>
                <a:cs typeface="Lora"/>
                <a:sym typeface="Lora"/>
                <a:hlinkClick r:id="rId4">
                  <a:extLst>
                    <a:ext uri="{A12FA001-AC4F-418D-AE19-62706E023703}">
                      <ahyp:hlinkClr xmlns:ahyp="http://schemas.microsoft.com/office/drawing/2018/hyperlinkcolor" val="tx"/>
                    </a:ext>
                  </a:extLst>
                </a:hlinkClick>
              </a:rPr>
              <a:t>https://github.com/shannonrankin/ADRIFT_Report</a:t>
            </a:r>
            <a:r>
              <a:rPr lang="en">
                <a:solidFill>
                  <a:schemeClr val="dk1"/>
                </a:solidFill>
                <a:latin typeface="Lora"/>
                <a:ea typeface="Lora"/>
                <a:cs typeface="Lora"/>
                <a:sym typeface="Lora"/>
              </a:rPr>
              <a:t>)</a:t>
            </a:r>
            <a:endParaRPr>
              <a:solidFill>
                <a:schemeClr val="dk1"/>
              </a:solidFill>
              <a:latin typeface="Lora"/>
              <a:ea typeface="Lora"/>
              <a:cs typeface="Lora"/>
              <a:sym typeface="Lora"/>
            </a:endParaRPr>
          </a:p>
          <a:p>
            <a:pPr marL="914400" lvl="1" indent="-317500" algn="l" rtl="0">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Final Report + Presentation</a:t>
            </a:r>
            <a:endParaRPr>
              <a:solidFill>
                <a:schemeClr val="dk1"/>
              </a:solidFill>
              <a:latin typeface="Lora"/>
              <a:ea typeface="Lora"/>
              <a:cs typeface="Lora"/>
              <a:sym typeface="Lora"/>
            </a:endParaRPr>
          </a:p>
          <a:p>
            <a:pPr marL="914400" lvl="1" indent="-317500" algn="l" rtl="0">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Compiled data for data products (deployment data, detection data), </a:t>
            </a:r>
            <a:endParaRPr>
              <a:solidFill>
                <a:schemeClr val="dk1"/>
              </a:solidFill>
              <a:latin typeface="Lora"/>
              <a:ea typeface="Lora"/>
              <a:cs typeface="Lora"/>
              <a:sym typeface="Lora"/>
            </a:endParaRPr>
          </a:p>
          <a:p>
            <a:pPr marL="914400" lvl="1" indent="-317500" algn="l" rtl="0">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High resolution figures</a:t>
            </a:r>
            <a:endParaRPr>
              <a:solidFill>
                <a:schemeClr val="dk1"/>
              </a:solidFill>
              <a:latin typeface="Lora"/>
              <a:ea typeface="Lora"/>
              <a:cs typeface="Lora"/>
              <a:sym typeface="Lora"/>
            </a:endParaRPr>
          </a:p>
          <a:p>
            <a:pPr marL="914400" lvl="1" indent="-317500" algn="l" rtl="0">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Code for tables, figures</a:t>
            </a:r>
            <a:endParaRPr>
              <a:solidFill>
                <a:schemeClr val="dk1"/>
              </a:solidFill>
              <a:latin typeface="Lora"/>
              <a:ea typeface="Lora"/>
              <a:cs typeface="Lora"/>
              <a:sym typeface="Lora"/>
            </a:endParaRPr>
          </a:p>
          <a:p>
            <a:pPr marL="914400" lvl="1" indent="-317500" algn="l" rtl="0">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Ancillary &amp; Supplementary data products</a:t>
            </a:r>
            <a:endParaRPr>
              <a:solidFill>
                <a:schemeClr val="dk1"/>
              </a:solidFill>
              <a:latin typeface="Lora"/>
              <a:ea typeface="Lora"/>
              <a:cs typeface="Lora"/>
              <a:sym typeface="Lora"/>
            </a:endParaRPr>
          </a:p>
          <a:p>
            <a:pPr marL="914400" lvl="1" indent="-317500" algn="l" rtl="0">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HTML (web) output of results</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Education Products</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Open Science Products</a:t>
            </a:r>
            <a:endParaRPr>
              <a:solidFill>
                <a:schemeClr val="dk1"/>
              </a:solidFill>
              <a:latin typeface="Lora"/>
              <a:ea typeface="Lora"/>
              <a:cs typeface="Lora"/>
              <a:sym typeface="Lor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3"/>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44" name="Google Shape;24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Research Highlights</a:t>
            </a:r>
            <a:endParaRPr b="1">
              <a:latin typeface="Lora"/>
              <a:ea typeface="Lora"/>
              <a:cs typeface="Lora"/>
              <a:sym typeface="Lora"/>
            </a:endParaRPr>
          </a:p>
        </p:txBody>
      </p:sp>
      <p:sp>
        <p:nvSpPr>
          <p:cNvPr id="245" name="Google Shape;24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Open Source Methods</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Beaked whales hiding in dolphin schools</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NBHF classification</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Clustered deployments to improve localization and define habitat</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Clustered deployments to understand geographic variability in soundscape</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Sperm whale demographics</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Collaborative Surveys</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Eavesdropping on the Ocean Data Nugget</a:t>
            </a:r>
            <a:endParaRPr>
              <a:solidFill>
                <a:schemeClr val="dk1"/>
              </a:solidFill>
              <a:latin typeface="Lora"/>
              <a:ea typeface="Lora"/>
              <a:cs typeface="Lora"/>
              <a:sym typeface="Lora"/>
            </a:endParaRPr>
          </a:p>
          <a:p>
            <a:pPr marL="457200" lvl="0" indent="0" algn="l" rtl="0">
              <a:spcBef>
                <a:spcPts val="0"/>
              </a:spcBef>
              <a:spcAft>
                <a:spcPts val="1200"/>
              </a:spcAft>
              <a:buNone/>
            </a:pPr>
            <a:endParaRPr>
              <a:solidFill>
                <a:schemeClr val="dk1"/>
              </a:solidFill>
              <a:latin typeface="Lora"/>
              <a:ea typeface="Lora"/>
              <a:cs typeface="Lora"/>
              <a:sym typeface="Lor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4"/>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51" name="Google Shape;25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Open Source Methods</a:t>
            </a:r>
            <a:r>
              <a:rPr lang="en" b="1">
                <a:solidFill>
                  <a:schemeClr val="lt2"/>
                </a:solidFill>
                <a:latin typeface="Lora"/>
                <a:ea typeface="Lora"/>
                <a:cs typeface="Lora"/>
                <a:sym typeface="Lora"/>
              </a:rPr>
              <a:t>*</a:t>
            </a:r>
            <a:endParaRPr b="1">
              <a:latin typeface="Lora"/>
              <a:ea typeface="Lora"/>
              <a:cs typeface="Lora"/>
              <a:sym typeface="Lora"/>
            </a:endParaRPr>
          </a:p>
        </p:txBody>
      </p:sp>
      <p:sp>
        <p:nvSpPr>
          <p:cNvPr id="252" name="Google Shape;25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3377" algn="l" rtl="0">
              <a:lnSpc>
                <a:spcPct val="140000"/>
              </a:lnSpc>
              <a:spcBef>
                <a:spcPts val="0"/>
              </a:spcBef>
              <a:spcAft>
                <a:spcPts val="0"/>
              </a:spcAft>
              <a:buClr>
                <a:schemeClr val="dk1"/>
              </a:buClr>
              <a:buSzPts val="1965"/>
              <a:buFont typeface="Lora"/>
              <a:buChar char="●"/>
            </a:pPr>
            <a:r>
              <a:rPr lang="en" sz="1965">
                <a:solidFill>
                  <a:schemeClr val="dk1"/>
                </a:solidFill>
                <a:latin typeface="Lora"/>
                <a:ea typeface="Lora"/>
                <a:cs typeface="Lora"/>
                <a:sym typeface="Lora"/>
              </a:rPr>
              <a:t>Focus on open source methods</a:t>
            </a:r>
            <a:endParaRPr sz="1965">
              <a:solidFill>
                <a:schemeClr val="dk1"/>
              </a:solidFill>
              <a:latin typeface="Lora"/>
              <a:ea typeface="Lora"/>
              <a:cs typeface="Lora"/>
              <a:sym typeface="Lora"/>
            </a:endParaRPr>
          </a:p>
          <a:p>
            <a:pPr marL="914400" lvl="1" indent="-329882" algn="l" rtl="0">
              <a:lnSpc>
                <a:spcPct val="140000"/>
              </a:lnSpc>
              <a:spcBef>
                <a:spcPts val="0"/>
              </a:spcBef>
              <a:spcAft>
                <a:spcPts val="0"/>
              </a:spcAft>
              <a:buClr>
                <a:schemeClr val="dk1"/>
              </a:buClr>
              <a:buSzPts val="1595"/>
              <a:buFont typeface="Lora"/>
              <a:buChar char="○"/>
            </a:pPr>
            <a:r>
              <a:rPr lang="en" sz="1595">
                <a:solidFill>
                  <a:schemeClr val="dk1"/>
                </a:solidFill>
                <a:latin typeface="Lora"/>
                <a:ea typeface="Lora"/>
                <a:cs typeface="Lora"/>
                <a:sym typeface="Lora"/>
              </a:rPr>
              <a:t>Increased time on front end, repeated time savings in the future</a:t>
            </a:r>
            <a:endParaRPr sz="1595">
              <a:solidFill>
                <a:schemeClr val="dk1"/>
              </a:solidFill>
              <a:latin typeface="Lora"/>
              <a:ea typeface="Lora"/>
              <a:cs typeface="Lora"/>
              <a:sym typeface="Lora"/>
            </a:endParaRPr>
          </a:p>
          <a:p>
            <a:pPr marL="914400" lvl="1" indent="-329882" algn="l" rtl="0">
              <a:lnSpc>
                <a:spcPct val="140000"/>
              </a:lnSpc>
              <a:spcBef>
                <a:spcPts val="0"/>
              </a:spcBef>
              <a:spcAft>
                <a:spcPts val="0"/>
              </a:spcAft>
              <a:buClr>
                <a:schemeClr val="dk1"/>
              </a:buClr>
              <a:buSzPts val="1595"/>
              <a:buFont typeface="Lora"/>
              <a:buChar char="○"/>
            </a:pPr>
            <a:r>
              <a:rPr lang="en" sz="1595">
                <a:solidFill>
                  <a:schemeClr val="dk1"/>
                </a:solidFill>
                <a:latin typeface="Lora"/>
                <a:ea typeface="Lora"/>
                <a:cs typeface="Lora"/>
                <a:sym typeface="Lora"/>
              </a:rPr>
              <a:t>Improve transparency, reproducibility</a:t>
            </a:r>
            <a:endParaRPr sz="1595">
              <a:solidFill>
                <a:schemeClr val="dk1"/>
              </a:solidFill>
              <a:latin typeface="Lora"/>
              <a:ea typeface="Lora"/>
              <a:cs typeface="Lora"/>
              <a:sym typeface="Lora"/>
            </a:endParaRPr>
          </a:p>
          <a:p>
            <a:pPr marL="457200" lvl="0" indent="-353377" algn="l" rtl="0">
              <a:lnSpc>
                <a:spcPct val="140000"/>
              </a:lnSpc>
              <a:spcBef>
                <a:spcPts val="0"/>
              </a:spcBef>
              <a:spcAft>
                <a:spcPts val="0"/>
              </a:spcAft>
              <a:buClr>
                <a:schemeClr val="dk1"/>
              </a:buClr>
              <a:buSzPts val="1965"/>
              <a:buFont typeface="Lora"/>
              <a:buChar char="●"/>
            </a:pPr>
            <a:r>
              <a:rPr lang="en" sz="1965">
                <a:solidFill>
                  <a:schemeClr val="dk1"/>
                </a:solidFill>
                <a:latin typeface="Lora"/>
                <a:ea typeface="Lora"/>
                <a:cs typeface="Lora"/>
                <a:sym typeface="Lora"/>
              </a:rPr>
              <a:t>FOSSA (Free and Open Source Software for Acoustics)</a:t>
            </a:r>
            <a:endParaRPr sz="1965">
              <a:solidFill>
                <a:schemeClr val="dk1"/>
              </a:solidFill>
              <a:latin typeface="Lora"/>
              <a:ea typeface="Lora"/>
              <a:cs typeface="Lora"/>
              <a:sym typeface="Lora"/>
            </a:endParaRPr>
          </a:p>
          <a:p>
            <a:pPr marL="914400" lvl="1" indent="-329882" algn="l" rtl="0">
              <a:lnSpc>
                <a:spcPct val="140000"/>
              </a:lnSpc>
              <a:spcBef>
                <a:spcPts val="0"/>
              </a:spcBef>
              <a:spcAft>
                <a:spcPts val="0"/>
              </a:spcAft>
              <a:buClr>
                <a:schemeClr val="dk1"/>
              </a:buClr>
              <a:buSzPts val="1595"/>
              <a:buFont typeface="Lora"/>
              <a:buChar char="○"/>
            </a:pPr>
            <a:r>
              <a:rPr lang="en" sz="1595">
                <a:solidFill>
                  <a:schemeClr val="dk1"/>
                </a:solidFill>
                <a:latin typeface="Lora"/>
                <a:ea typeface="Lora"/>
                <a:cs typeface="Lora"/>
                <a:sym typeface="Lora"/>
              </a:rPr>
              <a:t>PAMpal, PAMmisc</a:t>
            </a:r>
            <a:endParaRPr sz="1595">
              <a:solidFill>
                <a:schemeClr val="dk1"/>
              </a:solidFill>
              <a:latin typeface="Lora"/>
              <a:ea typeface="Lora"/>
              <a:cs typeface="Lora"/>
              <a:sym typeface="Lora"/>
            </a:endParaRPr>
          </a:p>
          <a:p>
            <a:pPr marL="914400" lvl="1" indent="-329882" algn="l" rtl="0">
              <a:lnSpc>
                <a:spcPct val="140000"/>
              </a:lnSpc>
              <a:spcBef>
                <a:spcPts val="0"/>
              </a:spcBef>
              <a:spcAft>
                <a:spcPts val="0"/>
              </a:spcAft>
              <a:buClr>
                <a:schemeClr val="dk1"/>
              </a:buClr>
              <a:buSzPts val="1595"/>
              <a:buFont typeface="Lora"/>
              <a:buChar char="○"/>
            </a:pPr>
            <a:r>
              <a:rPr lang="en" sz="1595">
                <a:solidFill>
                  <a:schemeClr val="dk1"/>
                </a:solidFill>
                <a:latin typeface="Lora"/>
                <a:ea typeface="Lora"/>
                <a:cs typeface="Lora"/>
                <a:sym typeface="Lora"/>
              </a:rPr>
              <a:t>RoboJ (streamline processing of beaked whale data for density estimation)</a:t>
            </a:r>
            <a:endParaRPr sz="1595">
              <a:solidFill>
                <a:schemeClr val="dk1"/>
              </a:solidFill>
              <a:latin typeface="Lora"/>
              <a:ea typeface="Lora"/>
              <a:cs typeface="Lora"/>
              <a:sym typeface="Lora"/>
            </a:endParaRPr>
          </a:p>
          <a:p>
            <a:pPr marL="914400" lvl="1" indent="-329882" algn="l" rtl="0">
              <a:lnSpc>
                <a:spcPct val="140000"/>
              </a:lnSpc>
              <a:spcBef>
                <a:spcPts val="0"/>
              </a:spcBef>
              <a:spcAft>
                <a:spcPts val="0"/>
              </a:spcAft>
              <a:buClr>
                <a:schemeClr val="dk1"/>
              </a:buClr>
              <a:buSzPts val="1595"/>
              <a:buFont typeface="Lora"/>
              <a:buChar char="○"/>
            </a:pPr>
            <a:r>
              <a:rPr lang="en" sz="1595">
                <a:solidFill>
                  <a:schemeClr val="dk1"/>
                </a:solidFill>
                <a:latin typeface="Lora"/>
                <a:ea typeface="Lora"/>
                <a:cs typeface="Lora"/>
                <a:sym typeface="Lora"/>
              </a:rPr>
              <a:t>PAMscapes (NOAA Ocean Acoustics Program)</a:t>
            </a:r>
            <a:endParaRPr sz="1595">
              <a:solidFill>
                <a:schemeClr val="dk1"/>
              </a:solidFill>
              <a:latin typeface="Lora"/>
              <a:ea typeface="Lora"/>
              <a:cs typeface="Lora"/>
              <a:sym typeface="Lora"/>
            </a:endParaRPr>
          </a:p>
          <a:p>
            <a:pPr marL="457200" lvl="0" indent="-353377" algn="l" rtl="0">
              <a:lnSpc>
                <a:spcPct val="140000"/>
              </a:lnSpc>
              <a:spcBef>
                <a:spcPts val="0"/>
              </a:spcBef>
              <a:spcAft>
                <a:spcPts val="0"/>
              </a:spcAft>
              <a:buClr>
                <a:schemeClr val="dk1"/>
              </a:buClr>
              <a:buSzPts val="1965"/>
              <a:buFont typeface="Lora"/>
              <a:buChar char="●"/>
            </a:pPr>
            <a:r>
              <a:rPr lang="en" sz="1965">
                <a:solidFill>
                  <a:schemeClr val="dk1"/>
                </a:solidFill>
                <a:latin typeface="Lora"/>
                <a:ea typeface="Lora"/>
                <a:cs typeface="Lora"/>
                <a:sym typeface="Lora"/>
              </a:rPr>
              <a:t>Methods being adopted by NOAA Fisheries at a national level</a:t>
            </a:r>
            <a:endParaRPr sz="1965">
              <a:solidFill>
                <a:schemeClr val="dk1"/>
              </a:solidFill>
              <a:latin typeface="Lora"/>
              <a:ea typeface="Lora"/>
              <a:cs typeface="Lora"/>
              <a:sym typeface="Lora"/>
            </a:endParaRPr>
          </a:p>
          <a:p>
            <a:pPr marL="457200" lvl="0" indent="-353377" algn="l" rtl="0">
              <a:lnSpc>
                <a:spcPct val="140000"/>
              </a:lnSpc>
              <a:spcBef>
                <a:spcPts val="0"/>
              </a:spcBef>
              <a:spcAft>
                <a:spcPts val="0"/>
              </a:spcAft>
              <a:buClr>
                <a:schemeClr val="dk1"/>
              </a:buClr>
              <a:buSzPts val="1965"/>
              <a:buFont typeface="Lora"/>
              <a:buChar char="●"/>
            </a:pPr>
            <a:r>
              <a:rPr lang="en" sz="1965">
                <a:solidFill>
                  <a:schemeClr val="dk1"/>
                </a:solidFill>
                <a:latin typeface="Lora"/>
                <a:ea typeface="Lora"/>
                <a:cs typeface="Lora"/>
                <a:sym typeface="Lora"/>
              </a:rPr>
              <a:t>ADRIFT Report</a:t>
            </a:r>
            <a:endParaRPr sz="1965">
              <a:solidFill>
                <a:schemeClr val="dk1"/>
              </a:solidFill>
              <a:latin typeface="Lora"/>
              <a:ea typeface="Lora"/>
              <a:cs typeface="Lora"/>
              <a:sym typeface="Lora"/>
            </a:endParaRPr>
          </a:p>
          <a:p>
            <a:pPr marL="914400" lvl="1" indent="-329882" algn="l" rtl="0">
              <a:lnSpc>
                <a:spcPct val="140000"/>
              </a:lnSpc>
              <a:spcBef>
                <a:spcPts val="0"/>
              </a:spcBef>
              <a:spcAft>
                <a:spcPts val="0"/>
              </a:spcAft>
              <a:buClr>
                <a:srgbClr val="00FF00"/>
              </a:buClr>
              <a:buSzPts val="1595"/>
              <a:buFont typeface="Lora"/>
              <a:buChar char="○"/>
            </a:pPr>
            <a:r>
              <a:rPr lang="en" sz="1595" u="sng">
                <a:solidFill>
                  <a:srgbClr val="00FF00"/>
                </a:solidFill>
                <a:latin typeface="Lora"/>
                <a:ea typeface="Lora"/>
                <a:cs typeface="Lora"/>
                <a:sym typeface="Lora"/>
                <a:hlinkClick r:id="rId4">
                  <a:extLst>
                    <a:ext uri="{A12FA001-AC4F-418D-AE19-62706E023703}">
                      <ahyp:hlinkClr xmlns:ahyp="http://schemas.microsoft.com/office/drawing/2018/hyperlinkcolor" val="tx"/>
                    </a:ext>
                  </a:extLst>
                </a:hlinkClick>
              </a:rPr>
              <a:t>https://github.com/shannonrankin/ADRIFT_Report</a:t>
            </a:r>
            <a:endParaRPr sz="1595">
              <a:solidFill>
                <a:srgbClr val="00FF00"/>
              </a:solidFill>
              <a:latin typeface="Lora"/>
              <a:ea typeface="Lora"/>
              <a:cs typeface="Lora"/>
              <a:sym typeface="Lora"/>
            </a:endParaRPr>
          </a:p>
          <a:p>
            <a:pPr marL="457200" lvl="0" indent="0" algn="l" rtl="0">
              <a:lnSpc>
                <a:spcPct val="140000"/>
              </a:lnSpc>
              <a:spcBef>
                <a:spcPts val="1200"/>
              </a:spcBef>
              <a:spcAft>
                <a:spcPts val="1200"/>
              </a:spcAft>
              <a:buSzPts val="1018"/>
              <a:buNone/>
            </a:pPr>
            <a:endParaRPr sz="1965">
              <a:solidFill>
                <a:schemeClr val="dk1"/>
              </a:solidFill>
              <a:latin typeface="Lora"/>
              <a:ea typeface="Lora"/>
              <a:cs typeface="Lora"/>
              <a:sym typeface="Lora"/>
            </a:endParaRPr>
          </a:p>
        </p:txBody>
      </p:sp>
      <p:sp>
        <p:nvSpPr>
          <p:cNvPr id="253" name="Google Shape;253;p34"/>
          <p:cNvSpPr txBox="1"/>
          <p:nvPr/>
        </p:nvSpPr>
        <p:spPr>
          <a:xfrm>
            <a:off x="7174175" y="4620575"/>
            <a:ext cx="20685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EFEFEF"/>
                </a:solidFill>
              </a:rPr>
              <a:t>*Taiki Sakai and entire team!</a:t>
            </a:r>
            <a:endParaRPr sz="1100" i="1">
              <a:solidFill>
                <a:srgbClr val="EFEFE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5"/>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59" name="Google Shape;25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Mixed Beaked Whale &amp; Dolphin Encounters</a:t>
            </a:r>
            <a:r>
              <a:rPr lang="en" b="1">
                <a:solidFill>
                  <a:schemeClr val="lt2"/>
                </a:solidFill>
                <a:latin typeface="Lora"/>
                <a:ea typeface="Lora"/>
                <a:cs typeface="Lora"/>
                <a:sym typeface="Lora"/>
              </a:rPr>
              <a:t>*</a:t>
            </a:r>
            <a:endParaRPr b="1">
              <a:latin typeface="Lora"/>
              <a:ea typeface="Lora"/>
              <a:cs typeface="Lora"/>
              <a:sym typeface="Lora"/>
            </a:endParaRPr>
          </a:p>
        </p:txBody>
      </p:sp>
      <p:sp>
        <p:nvSpPr>
          <p:cNvPr id="260" name="Google Shape;260;p35"/>
          <p:cNvSpPr txBox="1">
            <a:spLocks noGrp="1"/>
          </p:cNvSpPr>
          <p:nvPr>
            <p:ph type="body" idx="1"/>
          </p:nvPr>
        </p:nvSpPr>
        <p:spPr>
          <a:xfrm>
            <a:off x="311700" y="967825"/>
            <a:ext cx="8520600" cy="3601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Beaked whale echolocation clicks can be ‘hidden’ in dolphin schools</a:t>
            </a:r>
            <a:endParaRPr>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Beaked whales click at depth, Dolphins click near surface</a:t>
            </a:r>
            <a:endParaRPr>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Vertical array at 100m</a:t>
            </a:r>
            <a:endParaRPr>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Beaked whales click below array (&gt;90°), Dolphins click above the array (&lt;90°)</a:t>
            </a:r>
            <a:endParaRPr>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Co-Occurrence of dolphins and beaked whales in Morro Bay</a:t>
            </a:r>
            <a:endParaRPr>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Beaked whales likely missed with alternative platforms when dolphins present</a:t>
            </a:r>
            <a:endParaRPr>
              <a:solidFill>
                <a:schemeClr val="dk1"/>
              </a:solidFill>
              <a:latin typeface="Lora"/>
              <a:ea typeface="Lora"/>
              <a:cs typeface="Lora"/>
              <a:sym typeface="Lora"/>
            </a:endParaRPr>
          </a:p>
          <a:p>
            <a:pPr marL="914400" lvl="1"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What causes this relationship?</a:t>
            </a:r>
            <a:endParaRPr>
              <a:solidFill>
                <a:schemeClr val="dk1"/>
              </a:solidFill>
              <a:latin typeface="Lora"/>
              <a:ea typeface="Lora"/>
              <a:cs typeface="Lora"/>
              <a:sym typeface="Lora"/>
            </a:endParaRPr>
          </a:p>
        </p:txBody>
      </p:sp>
      <p:pic>
        <p:nvPicPr>
          <p:cNvPr id="261" name="Google Shape;261;p35"/>
          <p:cNvPicPr preferRelativeResize="0"/>
          <p:nvPr/>
        </p:nvPicPr>
        <p:blipFill>
          <a:blip r:embed="rId4">
            <a:alphaModFix/>
          </a:blip>
          <a:stretch>
            <a:fillRect/>
          </a:stretch>
        </p:blipFill>
        <p:spPr>
          <a:xfrm>
            <a:off x="1261850" y="2955150"/>
            <a:ext cx="6197149" cy="2188350"/>
          </a:xfrm>
          <a:prstGeom prst="rect">
            <a:avLst/>
          </a:prstGeom>
          <a:noFill/>
          <a:ln>
            <a:noFill/>
          </a:ln>
        </p:spPr>
      </p:pic>
      <p:pic>
        <p:nvPicPr>
          <p:cNvPr id="262" name="Google Shape;262;p35" descr="Baird's Beaked Whale | NOAA Fisheries"/>
          <p:cNvPicPr preferRelativeResize="0"/>
          <p:nvPr/>
        </p:nvPicPr>
        <p:blipFill rotWithShape="1">
          <a:blip r:embed="rId5">
            <a:alphaModFix/>
          </a:blip>
          <a:srcRect/>
          <a:stretch/>
        </p:blipFill>
        <p:spPr>
          <a:xfrm rot="1247613" flipH="1">
            <a:off x="7383984" y="2707174"/>
            <a:ext cx="1740505" cy="1253328"/>
          </a:xfrm>
          <a:prstGeom prst="rect">
            <a:avLst/>
          </a:prstGeom>
          <a:noFill/>
          <a:ln>
            <a:noFill/>
          </a:ln>
        </p:spPr>
      </p:pic>
      <p:pic>
        <p:nvPicPr>
          <p:cNvPr id="263" name="Google Shape;263;p35" descr="Cuvier's Beaked Whale | NOAA Fisheries"/>
          <p:cNvPicPr preferRelativeResize="0"/>
          <p:nvPr/>
        </p:nvPicPr>
        <p:blipFill rotWithShape="1">
          <a:blip r:embed="rId6">
            <a:alphaModFix/>
          </a:blip>
          <a:srcRect/>
          <a:stretch/>
        </p:blipFill>
        <p:spPr>
          <a:xfrm rot="1018634" flipH="1">
            <a:off x="7876873" y="3632475"/>
            <a:ext cx="1086003" cy="833700"/>
          </a:xfrm>
          <a:prstGeom prst="rect">
            <a:avLst/>
          </a:prstGeom>
          <a:noFill/>
          <a:ln>
            <a:noFill/>
          </a:ln>
        </p:spPr>
      </p:pic>
      <p:sp>
        <p:nvSpPr>
          <p:cNvPr id="264" name="Google Shape;264;p35"/>
          <p:cNvSpPr txBox="1"/>
          <p:nvPr/>
        </p:nvSpPr>
        <p:spPr>
          <a:xfrm>
            <a:off x="7498275" y="4751925"/>
            <a:ext cx="16458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EFEFEF"/>
                </a:solidFill>
              </a:rPr>
              <a:t>*Anne Simonis, SFSU</a:t>
            </a:r>
            <a:endParaRPr sz="1100" i="1">
              <a:solidFill>
                <a:srgbClr val="EFEFE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6"/>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70" name="Google Shape;27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Narrow Band High Frequency Classification</a:t>
            </a:r>
            <a:r>
              <a:rPr lang="en" b="1">
                <a:solidFill>
                  <a:schemeClr val="lt2"/>
                </a:solidFill>
                <a:latin typeface="Lora"/>
                <a:ea typeface="Lora"/>
                <a:cs typeface="Lora"/>
                <a:sym typeface="Lora"/>
              </a:rPr>
              <a:t>*</a:t>
            </a:r>
            <a:endParaRPr b="1">
              <a:latin typeface="Lora"/>
              <a:ea typeface="Lora"/>
              <a:cs typeface="Lora"/>
              <a:sym typeface="Lora"/>
            </a:endParaRPr>
          </a:p>
        </p:txBody>
      </p:sp>
      <p:sp>
        <p:nvSpPr>
          <p:cNvPr id="271" name="Google Shape;271;p36"/>
          <p:cNvSpPr txBox="1">
            <a:spLocks noGrp="1"/>
          </p:cNvSpPr>
          <p:nvPr>
            <p:ph type="body" idx="1"/>
          </p:nvPr>
        </p:nvSpPr>
        <p:spPr>
          <a:xfrm>
            <a:off x="311700" y="1152475"/>
            <a:ext cx="6975300" cy="3679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dk1"/>
                </a:solidFill>
                <a:latin typeface="Lora"/>
                <a:ea typeface="Lora"/>
                <a:cs typeface="Lora"/>
                <a:sym typeface="Lora"/>
              </a:rPr>
              <a:t>Comprised 4 species:</a:t>
            </a:r>
            <a:endParaRPr>
              <a:solidFill>
                <a:schemeClr val="dk1"/>
              </a:solidFill>
              <a:latin typeface="Lora"/>
              <a:ea typeface="Lora"/>
              <a:cs typeface="Lora"/>
              <a:sym typeface="Lora"/>
            </a:endParaRPr>
          </a:p>
          <a:p>
            <a:pPr marL="914400" lvl="0" indent="-323850" algn="l" rtl="0">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Dalls’ porpoise</a:t>
            </a:r>
            <a:endParaRPr sz="1500">
              <a:solidFill>
                <a:schemeClr val="dk1"/>
              </a:solidFill>
              <a:latin typeface="Lora"/>
              <a:ea typeface="Lora"/>
              <a:cs typeface="Lora"/>
              <a:sym typeface="Lora"/>
            </a:endParaRPr>
          </a:p>
          <a:p>
            <a:pPr marL="914400" lvl="0" indent="-323850" algn="l" rtl="0">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Harbor porpoise</a:t>
            </a:r>
            <a:endParaRPr sz="1500">
              <a:solidFill>
                <a:schemeClr val="dk1"/>
              </a:solidFill>
              <a:latin typeface="Lora"/>
              <a:ea typeface="Lora"/>
              <a:cs typeface="Lora"/>
              <a:sym typeface="Lora"/>
            </a:endParaRPr>
          </a:p>
          <a:p>
            <a:pPr marL="914400" lvl="0" indent="-323850" algn="l" rtl="0">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Kogia simus/breviceps</a:t>
            </a:r>
            <a:endParaRPr sz="1500">
              <a:solidFill>
                <a:schemeClr val="dk1"/>
              </a:solidFill>
              <a:latin typeface="Lora"/>
              <a:ea typeface="Lora"/>
              <a:cs typeface="Lora"/>
              <a:sym typeface="Lora"/>
            </a:endParaRPr>
          </a:p>
          <a:p>
            <a:pPr marL="0" lvl="0" indent="0" algn="l" rtl="0">
              <a:spcBef>
                <a:spcPts val="1200"/>
              </a:spcBef>
              <a:spcAft>
                <a:spcPts val="0"/>
              </a:spcAft>
              <a:buNone/>
            </a:pPr>
            <a:endParaRPr>
              <a:solidFill>
                <a:schemeClr val="dk1"/>
              </a:solidFill>
              <a:latin typeface="Lora"/>
              <a:ea typeface="Lora"/>
              <a:cs typeface="Lora"/>
              <a:sym typeface="Lora"/>
            </a:endParaRPr>
          </a:p>
          <a:p>
            <a:pPr marL="0" lvl="0" indent="0" algn="l" rtl="0">
              <a:spcBef>
                <a:spcPts val="1200"/>
              </a:spcBef>
              <a:spcAft>
                <a:spcPts val="0"/>
              </a:spcAft>
              <a:buNone/>
            </a:pPr>
            <a:endParaRPr>
              <a:solidFill>
                <a:schemeClr val="dk1"/>
              </a:solidFill>
              <a:latin typeface="Lora"/>
              <a:ea typeface="Lora"/>
              <a:cs typeface="Lora"/>
              <a:sym typeface="Lora"/>
            </a:endParaRPr>
          </a:p>
          <a:p>
            <a:pPr marL="0" lvl="0" indent="0" algn="l" rtl="0">
              <a:spcBef>
                <a:spcPts val="1200"/>
              </a:spcBef>
              <a:spcAft>
                <a:spcPts val="0"/>
              </a:spcAft>
              <a:buNone/>
            </a:pPr>
            <a:endParaRPr>
              <a:solidFill>
                <a:schemeClr val="dk1"/>
              </a:solidFill>
              <a:latin typeface="Lora"/>
              <a:ea typeface="Lora"/>
              <a:cs typeface="Lora"/>
              <a:sym typeface="Lora"/>
            </a:endParaRPr>
          </a:p>
          <a:p>
            <a:pPr marL="0" lvl="0" indent="0" algn="l" rtl="0">
              <a:spcBef>
                <a:spcPts val="1200"/>
              </a:spcBef>
              <a:spcAft>
                <a:spcPts val="0"/>
              </a:spcAft>
              <a:buNone/>
            </a:pPr>
            <a:r>
              <a:rPr lang="en">
                <a:solidFill>
                  <a:schemeClr val="dk1"/>
                </a:solidFill>
                <a:latin typeface="Lora"/>
                <a:ea typeface="Lora"/>
                <a:cs typeface="Lora"/>
                <a:sym typeface="Lora"/>
              </a:rPr>
              <a:t>Preliminary Results: Good, but can be improved</a:t>
            </a:r>
            <a:endParaRPr>
              <a:solidFill>
                <a:schemeClr val="dk1"/>
              </a:solidFill>
              <a:latin typeface="Lora"/>
              <a:ea typeface="Lora"/>
              <a:cs typeface="Lora"/>
              <a:sym typeface="Lora"/>
            </a:endParaRPr>
          </a:p>
          <a:p>
            <a:pPr marL="0" lvl="0" indent="0" algn="l" rtl="0">
              <a:spcBef>
                <a:spcPts val="1200"/>
              </a:spcBef>
              <a:spcAft>
                <a:spcPts val="1200"/>
              </a:spcAft>
              <a:buNone/>
            </a:pPr>
            <a:r>
              <a:rPr lang="en">
                <a:solidFill>
                  <a:schemeClr val="dk1"/>
                </a:solidFill>
                <a:latin typeface="Lora"/>
                <a:ea typeface="Lora"/>
                <a:cs typeface="Lora"/>
                <a:sym typeface="Lora"/>
              </a:rPr>
              <a:t>Next Steps: Improve results, apply to existing data to improve our understanding of these species in the California Current</a:t>
            </a:r>
            <a:endParaRPr>
              <a:solidFill>
                <a:schemeClr val="dk1"/>
              </a:solidFill>
              <a:latin typeface="Lora"/>
              <a:ea typeface="Lora"/>
              <a:cs typeface="Lora"/>
              <a:sym typeface="Lora"/>
            </a:endParaRPr>
          </a:p>
        </p:txBody>
      </p:sp>
      <p:pic>
        <p:nvPicPr>
          <p:cNvPr id="272" name="Google Shape;272;p36"/>
          <p:cNvPicPr preferRelativeResize="0"/>
          <p:nvPr/>
        </p:nvPicPr>
        <p:blipFill>
          <a:blip r:embed="rId4">
            <a:alphaModFix/>
          </a:blip>
          <a:stretch>
            <a:fillRect/>
          </a:stretch>
        </p:blipFill>
        <p:spPr>
          <a:xfrm>
            <a:off x="7544724" y="100125"/>
            <a:ext cx="1130125" cy="4520448"/>
          </a:xfrm>
          <a:prstGeom prst="rect">
            <a:avLst/>
          </a:prstGeom>
          <a:noFill/>
          <a:ln>
            <a:noFill/>
          </a:ln>
        </p:spPr>
      </p:pic>
      <p:pic>
        <p:nvPicPr>
          <p:cNvPr id="273" name="Google Shape;273;p36"/>
          <p:cNvPicPr preferRelativeResize="0"/>
          <p:nvPr/>
        </p:nvPicPr>
        <p:blipFill rotWithShape="1">
          <a:blip r:embed="rId5">
            <a:alphaModFix/>
          </a:blip>
          <a:srcRect r="47123" b="72291"/>
          <a:stretch/>
        </p:blipFill>
        <p:spPr>
          <a:xfrm>
            <a:off x="2109825" y="2336177"/>
            <a:ext cx="4613494" cy="1158024"/>
          </a:xfrm>
          <a:prstGeom prst="rect">
            <a:avLst/>
          </a:prstGeom>
          <a:noFill/>
          <a:ln>
            <a:noFill/>
          </a:ln>
        </p:spPr>
      </p:pic>
      <p:sp>
        <p:nvSpPr>
          <p:cNvPr id="274" name="Google Shape;274;p36"/>
          <p:cNvSpPr txBox="1"/>
          <p:nvPr/>
        </p:nvSpPr>
        <p:spPr>
          <a:xfrm>
            <a:off x="7174175" y="4620575"/>
            <a:ext cx="20685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EFEFEF"/>
                </a:solidFill>
              </a:rPr>
              <a:t>*Jackson Vanfleet-Brown,</a:t>
            </a:r>
            <a:endParaRPr sz="1100" i="1">
              <a:solidFill>
                <a:srgbClr val="EFEFEF"/>
              </a:solidFill>
            </a:endParaRPr>
          </a:p>
          <a:p>
            <a:pPr marL="0" lvl="0" indent="0" algn="l" rtl="0">
              <a:spcBef>
                <a:spcPts val="0"/>
              </a:spcBef>
              <a:spcAft>
                <a:spcPts val="0"/>
              </a:spcAft>
              <a:buNone/>
            </a:pPr>
            <a:r>
              <a:rPr lang="en" sz="1100" i="1">
                <a:solidFill>
                  <a:srgbClr val="EFEFEF"/>
                </a:solidFill>
              </a:rPr>
              <a:t>Anne Simonis, SFSU</a:t>
            </a:r>
            <a:endParaRPr sz="1100" i="1">
              <a:solidFill>
                <a:srgbClr val="EFEFE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7"/>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80" name="Google Shape;28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Clustered Deployments: Habitat Variability</a:t>
            </a:r>
            <a:r>
              <a:rPr lang="en" b="1">
                <a:solidFill>
                  <a:schemeClr val="lt2"/>
                </a:solidFill>
                <a:latin typeface="Lora"/>
                <a:ea typeface="Lora"/>
                <a:cs typeface="Lora"/>
                <a:sym typeface="Lora"/>
              </a:rPr>
              <a:t>*</a:t>
            </a:r>
            <a:endParaRPr b="1">
              <a:latin typeface="Lora"/>
              <a:ea typeface="Lora"/>
              <a:cs typeface="Lora"/>
              <a:sym typeface="Lora"/>
            </a:endParaRPr>
          </a:p>
        </p:txBody>
      </p:sp>
      <p:sp>
        <p:nvSpPr>
          <p:cNvPr id="281" name="Google Shape;281;p37"/>
          <p:cNvSpPr txBox="1">
            <a:spLocks noGrp="1"/>
          </p:cNvSpPr>
          <p:nvPr>
            <p:ph type="body" idx="1"/>
          </p:nvPr>
        </p:nvSpPr>
        <p:spPr>
          <a:xfrm>
            <a:off x="311700" y="1152475"/>
            <a:ext cx="4499400" cy="34164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Clustered sensors improve accuracy in locating baleen whales</a:t>
            </a:r>
            <a:endParaRPr>
              <a:solidFill>
                <a:schemeClr val="dk1"/>
              </a:solidFill>
              <a:latin typeface="Lora"/>
              <a:ea typeface="Lora"/>
              <a:cs typeface="Lora"/>
              <a:sym typeface="Lora"/>
            </a:endParaRPr>
          </a:p>
          <a:p>
            <a:pPr marL="457200" lvl="0" indent="0" algn="l" rtl="0">
              <a:lnSpc>
                <a:spcPct val="105000"/>
              </a:lnSpc>
              <a:spcBef>
                <a:spcPts val="1200"/>
              </a:spcBef>
              <a:spcAft>
                <a:spcPts val="0"/>
              </a:spcAft>
              <a:buSzPts val="770"/>
              <a:buNone/>
            </a:pPr>
            <a:endParaRPr>
              <a:solidFill>
                <a:schemeClr val="dk1"/>
              </a:solidFill>
              <a:latin typeface="Lora"/>
              <a:ea typeface="Lora"/>
              <a:cs typeface="Lora"/>
              <a:sym typeface="Lora"/>
            </a:endParaRPr>
          </a:p>
          <a:p>
            <a:pPr marL="457200" lvl="0" indent="-342900" algn="l" rtl="0">
              <a:lnSpc>
                <a:spcPct val="10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Improves viability of using data for population assessment</a:t>
            </a:r>
            <a:endParaRPr>
              <a:solidFill>
                <a:schemeClr val="dk1"/>
              </a:solidFill>
              <a:latin typeface="Lora"/>
              <a:ea typeface="Lora"/>
              <a:cs typeface="Lora"/>
              <a:sym typeface="Lora"/>
            </a:endParaRPr>
          </a:p>
          <a:p>
            <a:pPr marL="0" lvl="0" indent="0" algn="l" rtl="0">
              <a:lnSpc>
                <a:spcPct val="105000"/>
              </a:lnSpc>
              <a:spcBef>
                <a:spcPts val="1200"/>
              </a:spcBef>
              <a:spcAft>
                <a:spcPts val="0"/>
              </a:spcAft>
              <a:buSzPts val="770"/>
              <a:buNone/>
            </a:pPr>
            <a:endParaRPr>
              <a:solidFill>
                <a:schemeClr val="dk1"/>
              </a:solidFill>
              <a:latin typeface="Lora"/>
              <a:ea typeface="Lora"/>
              <a:cs typeface="Lora"/>
              <a:sym typeface="Lora"/>
            </a:endParaRPr>
          </a:p>
          <a:p>
            <a:pPr marL="457200" lvl="0" indent="-342900" algn="l" rtl="0">
              <a:lnSpc>
                <a:spcPct val="10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May help refine related environmental predictors</a:t>
            </a:r>
            <a:endParaRPr>
              <a:solidFill>
                <a:schemeClr val="dk1"/>
              </a:solidFill>
              <a:latin typeface="Lora"/>
              <a:ea typeface="Lora"/>
              <a:cs typeface="Lora"/>
              <a:sym typeface="Lora"/>
            </a:endParaRPr>
          </a:p>
          <a:p>
            <a:pPr marL="457200" lvl="0" indent="0" algn="l" rtl="0">
              <a:lnSpc>
                <a:spcPct val="105000"/>
              </a:lnSpc>
              <a:spcBef>
                <a:spcPts val="1200"/>
              </a:spcBef>
              <a:spcAft>
                <a:spcPts val="0"/>
              </a:spcAft>
              <a:buSzPts val="770"/>
              <a:buNone/>
            </a:pPr>
            <a:endParaRPr>
              <a:solidFill>
                <a:schemeClr val="dk1"/>
              </a:solidFill>
              <a:latin typeface="Lora"/>
              <a:ea typeface="Lora"/>
              <a:cs typeface="Lora"/>
              <a:sym typeface="Lora"/>
            </a:endParaRPr>
          </a:p>
          <a:p>
            <a:pPr marL="457200" lvl="0" indent="-342900" algn="l" rtl="0">
              <a:lnSpc>
                <a:spcPct val="10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Preliminary exploratory analysis </a:t>
            </a:r>
            <a:endParaRPr>
              <a:solidFill>
                <a:schemeClr val="dk1"/>
              </a:solidFill>
              <a:latin typeface="Lora"/>
              <a:ea typeface="Lora"/>
              <a:cs typeface="Lora"/>
              <a:sym typeface="Lora"/>
            </a:endParaRPr>
          </a:p>
          <a:p>
            <a:pPr marL="457200" lvl="0" indent="0" algn="l" rtl="0">
              <a:lnSpc>
                <a:spcPct val="105000"/>
              </a:lnSpc>
              <a:spcBef>
                <a:spcPts val="1200"/>
              </a:spcBef>
              <a:spcAft>
                <a:spcPts val="1200"/>
              </a:spcAft>
              <a:buSzPts val="770"/>
              <a:buNone/>
            </a:pPr>
            <a:endParaRPr>
              <a:solidFill>
                <a:schemeClr val="dk1"/>
              </a:solidFill>
              <a:latin typeface="Lora"/>
              <a:ea typeface="Lora"/>
              <a:cs typeface="Lora"/>
              <a:sym typeface="Lora"/>
            </a:endParaRPr>
          </a:p>
        </p:txBody>
      </p:sp>
      <p:pic>
        <p:nvPicPr>
          <p:cNvPr id="282" name="Google Shape;282;p37"/>
          <p:cNvPicPr preferRelativeResize="0"/>
          <p:nvPr/>
        </p:nvPicPr>
        <p:blipFill>
          <a:blip r:embed="rId4">
            <a:alphaModFix/>
          </a:blip>
          <a:stretch>
            <a:fillRect/>
          </a:stretch>
        </p:blipFill>
        <p:spPr>
          <a:xfrm>
            <a:off x="4724675" y="1080499"/>
            <a:ext cx="4251600" cy="3188675"/>
          </a:xfrm>
          <a:prstGeom prst="rect">
            <a:avLst/>
          </a:prstGeom>
          <a:noFill/>
          <a:ln>
            <a:noFill/>
          </a:ln>
        </p:spPr>
      </p:pic>
      <p:sp>
        <p:nvSpPr>
          <p:cNvPr id="283" name="Google Shape;283;p37"/>
          <p:cNvSpPr txBox="1"/>
          <p:nvPr/>
        </p:nvSpPr>
        <p:spPr>
          <a:xfrm>
            <a:off x="7174175" y="4620575"/>
            <a:ext cx="20685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EFEFEF"/>
                </a:solidFill>
              </a:rPr>
              <a:t>*Kaitlin Palmer</a:t>
            </a:r>
            <a:endParaRPr sz="1100" i="1">
              <a:solidFill>
                <a:srgbClr val="EFEFE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8"/>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89" name="Google Shape;28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Clustered Deployments: Variability in Soundscape</a:t>
            </a:r>
            <a:r>
              <a:rPr lang="en" b="1">
                <a:solidFill>
                  <a:schemeClr val="lt2"/>
                </a:solidFill>
                <a:latin typeface="Lora"/>
                <a:ea typeface="Lora"/>
                <a:cs typeface="Lora"/>
                <a:sym typeface="Lora"/>
              </a:rPr>
              <a:t>*</a:t>
            </a:r>
            <a:endParaRPr b="1">
              <a:latin typeface="Lora"/>
              <a:ea typeface="Lora"/>
              <a:cs typeface="Lora"/>
              <a:sym typeface="Lora"/>
            </a:endParaRPr>
          </a:p>
        </p:txBody>
      </p:sp>
      <p:sp>
        <p:nvSpPr>
          <p:cNvPr id="290" name="Google Shape;29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Improved understanding of the spatial and temporal variability of contributors to soundscape provided by clustered buoys</a:t>
            </a:r>
            <a:endParaRPr>
              <a:solidFill>
                <a:schemeClr val="dk1"/>
              </a:solidFill>
              <a:latin typeface="Lora"/>
              <a:ea typeface="Lora"/>
              <a:cs typeface="Lora"/>
              <a:sym typeface="Lora"/>
            </a:endParaRPr>
          </a:p>
        </p:txBody>
      </p:sp>
      <p:pic>
        <p:nvPicPr>
          <p:cNvPr id="291" name="Google Shape;291;p38"/>
          <p:cNvPicPr preferRelativeResize="0"/>
          <p:nvPr/>
        </p:nvPicPr>
        <p:blipFill>
          <a:blip r:embed="rId4">
            <a:alphaModFix/>
          </a:blip>
          <a:stretch>
            <a:fillRect/>
          </a:stretch>
        </p:blipFill>
        <p:spPr>
          <a:xfrm>
            <a:off x="2171073" y="2102248"/>
            <a:ext cx="4435449" cy="2728900"/>
          </a:xfrm>
          <a:prstGeom prst="rect">
            <a:avLst/>
          </a:prstGeom>
          <a:noFill/>
          <a:ln>
            <a:noFill/>
          </a:ln>
        </p:spPr>
      </p:pic>
      <p:sp>
        <p:nvSpPr>
          <p:cNvPr id="292" name="Google Shape;292;p38"/>
          <p:cNvSpPr txBox="1"/>
          <p:nvPr/>
        </p:nvSpPr>
        <p:spPr>
          <a:xfrm>
            <a:off x="7174175" y="4620575"/>
            <a:ext cx="20685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EFEFEF"/>
                </a:solidFill>
              </a:rPr>
              <a:t>*Kaitlin Palmer,</a:t>
            </a:r>
            <a:endParaRPr sz="1100" i="1">
              <a:solidFill>
                <a:srgbClr val="EFEFEF"/>
              </a:solidFill>
            </a:endParaRPr>
          </a:p>
          <a:p>
            <a:pPr marL="0" lvl="0" indent="0" algn="l" rtl="0">
              <a:spcBef>
                <a:spcPts val="0"/>
              </a:spcBef>
              <a:spcAft>
                <a:spcPts val="0"/>
              </a:spcAft>
              <a:buNone/>
            </a:pPr>
            <a:r>
              <a:rPr lang="en" sz="1100" i="1">
                <a:solidFill>
                  <a:srgbClr val="EFEFEF"/>
                </a:solidFill>
              </a:rPr>
              <a:t>Anne Simonis</a:t>
            </a:r>
            <a:endParaRPr sz="1100" i="1">
              <a:solidFill>
                <a:srgbClr val="EFEFE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9"/>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298" name="Google Shape;29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Sperm Whale Demographics</a:t>
            </a:r>
            <a:r>
              <a:rPr lang="en" b="1">
                <a:solidFill>
                  <a:schemeClr val="lt2"/>
                </a:solidFill>
                <a:latin typeface="Lora"/>
                <a:ea typeface="Lora"/>
                <a:cs typeface="Lora"/>
                <a:sym typeface="Lora"/>
              </a:rPr>
              <a:t>*</a:t>
            </a:r>
            <a:endParaRPr b="1">
              <a:solidFill>
                <a:schemeClr val="lt2"/>
              </a:solidFill>
              <a:latin typeface="Lora"/>
              <a:ea typeface="Lora"/>
              <a:cs typeface="Lora"/>
              <a:sym typeface="Lora"/>
            </a:endParaRPr>
          </a:p>
        </p:txBody>
      </p:sp>
      <p:sp>
        <p:nvSpPr>
          <p:cNvPr id="299" name="Google Shape;29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Pilot study investigated the demographic composition of sperm whales using interclick interval as a proxy for sex/size in acoustic data from a subset of 6 drifting buoys (34 animals). </a:t>
            </a:r>
            <a:endParaRPr>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Mean estimated body length was 10.3 m, suggesting social groups or juvenile males</a:t>
            </a:r>
            <a:endParaRPr>
              <a:solidFill>
                <a:schemeClr val="dk1"/>
              </a:solidFill>
              <a:latin typeface="Lora"/>
              <a:ea typeface="Lora"/>
              <a:cs typeface="Lora"/>
              <a:sym typeface="Lora"/>
            </a:endParaRPr>
          </a:p>
          <a:p>
            <a:pPr marL="457200" lvl="0" indent="-342900" algn="l" rtl="0">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Different demographic groups have differences in behavior/ecology that may lead to differences in response to anthropogenic threats.</a:t>
            </a:r>
            <a:endParaRPr>
              <a:solidFill>
                <a:schemeClr val="dk1"/>
              </a:solidFill>
              <a:latin typeface="Lora"/>
              <a:ea typeface="Lora"/>
              <a:cs typeface="Lora"/>
              <a:sym typeface="Lora"/>
            </a:endParaRPr>
          </a:p>
        </p:txBody>
      </p:sp>
      <p:sp>
        <p:nvSpPr>
          <p:cNvPr id="300" name="Google Shape;300;p39"/>
          <p:cNvSpPr txBox="1"/>
          <p:nvPr/>
        </p:nvSpPr>
        <p:spPr>
          <a:xfrm>
            <a:off x="7174175" y="4620575"/>
            <a:ext cx="20685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EFEFEF"/>
                </a:solidFill>
              </a:rPr>
              <a:t>*Natalie Posdaljian, SIO</a:t>
            </a:r>
            <a:endParaRPr sz="1100" i="1">
              <a:solidFill>
                <a:srgbClr val="EFEFEF"/>
              </a:solidFill>
            </a:endParaRPr>
          </a:p>
        </p:txBody>
      </p:sp>
      <p:pic>
        <p:nvPicPr>
          <p:cNvPr id="301" name="Google Shape;301;p39"/>
          <p:cNvPicPr preferRelativeResize="0"/>
          <p:nvPr/>
        </p:nvPicPr>
        <p:blipFill>
          <a:blip r:embed="rId4">
            <a:alphaModFix/>
          </a:blip>
          <a:stretch>
            <a:fillRect/>
          </a:stretch>
        </p:blipFill>
        <p:spPr>
          <a:xfrm>
            <a:off x="734450" y="3485650"/>
            <a:ext cx="5960576" cy="1490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0"/>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307" name="Google Shape;30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Collaborative Surveys</a:t>
            </a:r>
            <a:endParaRPr b="1">
              <a:latin typeface="Lora"/>
              <a:ea typeface="Lora"/>
              <a:cs typeface="Lora"/>
              <a:sym typeface="Lora"/>
            </a:endParaRPr>
          </a:p>
        </p:txBody>
      </p:sp>
      <p:sp>
        <p:nvSpPr>
          <p:cNvPr id="308" name="Google Shape;30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457200" lvl="0" indent="-346140" algn="l" rtl="0">
              <a:lnSpc>
                <a:spcPct val="150000"/>
              </a:lnSpc>
              <a:spcBef>
                <a:spcPts val="0"/>
              </a:spcBef>
              <a:spcAft>
                <a:spcPts val="0"/>
              </a:spcAft>
              <a:buClr>
                <a:schemeClr val="dk1"/>
              </a:buClr>
              <a:buSzPct val="100000"/>
              <a:buFont typeface="Lora"/>
              <a:buChar char="●"/>
            </a:pPr>
            <a:r>
              <a:rPr lang="en" sz="2644">
                <a:solidFill>
                  <a:schemeClr val="dk1"/>
                </a:solidFill>
                <a:latin typeface="Lora"/>
                <a:ea typeface="Lora"/>
                <a:cs typeface="Lora"/>
                <a:sym typeface="Lora"/>
              </a:rPr>
              <a:t>CCC-PAM Successes</a:t>
            </a:r>
            <a:endParaRPr sz="2644">
              <a:solidFill>
                <a:schemeClr val="dk1"/>
              </a:solidFill>
              <a:latin typeface="Lora"/>
              <a:ea typeface="Lora"/>
              <a:cs typeface="Lora"/>
              <a:sym typeface="Lora"/>
            </a:endParaRPr>
          </a:p>
          <a:p>
            <a:pPr marL="914400" lvl="1" indent="-341695" algn="l" rtl="0">
              <a:lnSpc>
                <a:spcPct val="150000"/>
              </a:lnSpc>
              <a:spcBef>
                <a:spcPts val="0"/>
              </a:spcBef>
              <a:spcAft>
                <a:spcPts val="0"/>
              </a:spcAft>
              <a:buClr>
                <a:schemeClr val="dk1"/>
              </a:buClr>
              <a:buSzPct val="100000"/>
              <a:buFont typeface="Lora"/>
              <a:buChar char="○"/>
            </a:pPr>
            <a:r>
              <a:rPr lang="en" sz="2544">
                <a:solidFill>
                  <a:schemeClr val="dk1"/>
                </a:solidFill>
                <a:latin typeface="Lora"/>
                <a:ea typeface="Lora"/>
                <a:cs typeface="Lora"/>
                <a:sym typeface="Lora"/>
              </a:rPr>
              <a:t>Shared vessel resources</a:t>
            </a:r>
            <a:endParaRPr sz="2544">
              <a:solidFill>
                <a:schemeClr val="dk1"/>
              </a:solidFill>
              <a:latin typeface="Lora"/>
              <a:ea typeface="Lora"/>
              <a:cs typeface="Lora"/>
              <a:sym typeface="Lora"/>
            </a:endParaRPr>
          </a:p>
          <a:p>
            <a:pPr marL="914400" lvl="1" indent="-341695" algn="l" rtl="0">
              <a:lnSpc>
                <a:spcPct val="150000"/>
              </a:lnSpc>
              <a:spcBef>
                <a:spcPts val="0"/>
              </a:spcBef>
              <a:spcAft>
                <a:spcPts val="0"/>
              </a:spcAft>
              <a:buClr>
                <a:schemeClr val="dk1"/>
              </a:buClr>
              <a:buSzPct val="100000"/>
              <a:buFont typeface="Lora"/>
              <a:buChar char="○"/>
            </a:pPr>
            <a:r>
              <a:rPr lang="en" sz="2544">
                <a:solidFill>
                  <a:schemeClr val="dk1"/>
                </a:solidFill>
                <a:latin typeface="Lora"/>
                <a:ea typeface="Lora"/>
                <a:cs typeface="Lora"/>
                <a:sym typeface="Lora"/>
              </a:rPr>
              <a:t>Space for sharing knowledge</a:t>
            </a:r>
            <a:endParaRPr sz="2544">
              <a:solidFill>
                <a:schemeClr val="dk1"/>
              </a:solidFill>
              <a:latin typeface="Lora"/>
              <a:ea typeface="Lora"/>
              <a:cs typeface="Lora"/>
              <a:sym typeface="Lora"/>
            </a:endParaRPr>
          </a:p>
          <a:p>
            <a:pPr marL="914400" lvl="1" indent="-341695" algn="l" rtl="0">
              <a:lnSpc>
                <a:spcPct val="150000"/>
              </a:lnSpc>
              <a:spcBef>
                <a:spcPts val="0"/>
              </a:spcBef>
              <a:spcAft>
                <a:spcPts val="0"/>
              </a:spcAft>
              <a:buClr>
                <a:schemeClr val="dk1"/>
              </a:buClr>
              <a:buSzPct val="100000"/>
              <a:buFont typeface="Lora"/>
              <a:buChar char="○"/>
            </a:pPr>
            <a:r>
              <a:rPr lang="en" sz="2544">
                <a:solidFill>
                  <a:schemeClr val="dk1"/>
                </a:solidFill>
                <a:latin typeface="Lora"/>
                <a:ea typeface="Lora"/>
                <a:cs typeface="Lora"/>
                <a:sym typeface="Lora"/>
              </a:rPr>
              <a:t>Strengthen scientific collaboration</a:t>
            </a:r>
            <a:endParaRPr sz="2544">
              <a:solidFill>
                <a:schemeClr val="dk1"/>
              </a:solidFill>
              <a:latin typeface="Lora"/>
              <a:ea typeface="Lora"/>
              <a:cs typeface="Lora"/>
              <a:sym typeface="Lora"/>
            </a:endParaRPr>
          </a:p>
          <a:p>
            <a:pPr marL="914400" lvl="1" indent="-341695" algn="l" rtl="0">
              <a:lnSpc>
                <a:spcPct val="150000"/>
              </a:lnSpc>
              <a:spcBef>
                <a:spcPts val="0"/>
              </a:spcBef>
              <a:spcAft>
                <a:spcPts val="0"/>
              </a:spcAft>
              <a:buClr>
                <a:schemeClr val="dk1"/>
              </a:buClr>
              <a:buSzPct val="100000"/>
              <a:buFont typeface="Lora"/>
              <a:buChar char="○"/>
            </a:pPr>
            <a:r>
              <a:rPr lang="en" sz="2544">
                <a:solidFill>
                  <a:schemeClr val="dk1"/>
                </a:solidFill>
                <a:latin typeface="Lora"/>
                <a:ea typeface="Lora"/>
                <a:cs typeface="Lora"/>
                <a:sym typeface="Lora"/>
              </a:rPr>
              <a:t>Increased interactions with local community</a:t>
            </a:r>
            <a:endParaRPr sz="2544">
              <a:solidFill>
                <a:schemeClr val="dk1"/>
              </a:solidFill>
              <a:latin typeface="Lora"/>
              <a:ea typeface="Lora"/>
              <a:cs typeface="Lora"/>
              <a:sym typeface="Lora"/>
            </a:endParaRPr>
          </a:p>
          <a:p>
            <a:pPr marL="914400" lvl="1" indent="-341695" algn="l" rtl="0">
              <a:lnSpc>
                <a:spcPct val="150000"/>
              </a:lnSpc>
              <a:spcBef>
                <a:spcPts val="0"/>
              </a:spcBef>
              <a:spcAft>
                <a:spcPts val="0"/>
              </a:spcAft>
              <a:buClr>
                <a:schemeClr val="dk1"/>
              </a:buClr>
              <a:buSzPct val="100000"/>
              <a:buFont typeface="Lora"/>
              <a:buChar char="○"/>
            </a:pPr>
            <a:r>
              <a:rPr lang="en" sz="2544">
                <a:solidFill>
                  <a:schemeClr val="dk1"/>
                </a:solidFill>
                <a:latin typeface="Lora"/>
                <a:ea typeface="Lora"/>
                <a:cs typeface="Lora"/>
                <a:sym typeface="Lora"/>
              </a:rPr>
              <a:t>Daily trips allow stakeholder participation</a:t>
            </a:r>
            <a:endParaRPr sz="2544">
              <a:solidFill>
                <a:schemeClr val="dk1"/>
              </a:solidFill>
              <a:latin typeface="Lora"/>
              <a:ea typeface="Lora"/>
              <a:cs typeface="Lora"/>
              <a:sym typeface="Lora"/>
            </a:endParaRPr>
          </a:p>
          <a:p>
            <a:pPr marL="914400" lvl="1" indent="-341695" algn="l" rtl="0">
              <a:lnSpc>
                <a:spcPct val="150000"/>
              </a:lnSpc>
              <a:spcBef>
                <a:spcPts val="0"/>
              </a:spcBef>
              <a:spcAft>
                <a:spcPts val="0"/>
              </a:spcAft>
              <a:buClr>
                <a:schemeClr val="dk1"/>
              </a:buClr>
              <a:buSzPct val="100000"/>
              <a:buFont typeface="Lora"/>
              <a:buChar char="○"/>
            </a:pPr>
            <a:r>
              <a:rPr lang="en" sz="2544">
                <a:solidFill>
                  <a:schemeClr val="dk1"/>
                </a:solidFill>
                <a:latin typeface="Lora"/>
                <a:ea typeface="Lora"/>
                <a:cs typeface="Lora"/>
                <a:sym typeface="Lora"/>
              </a:rPr>
              <a:t>Shared shoreside lodging strengthen bonds</a:t>
            </a:r>
            <a:endParaRPr sz="2544">
              <a:solidFill>
                <a:schemeClr val="dk1"/>
              </a:solidFill>
              <a:latin typeface="Lora"/>
              <a:ea typeface="Lora"/>
              <a:cs typeface="Lora"/>
              <a:sym typeface="Lora"/>
            </a:endParaRPr>
          </a:p>
          <a:p>
            <a:pPr marL="0" lvl="0" indent="0" algn="l" rtl="0">
              <a:lnSpc>
                <a:spcPct val="150000"/>
              </a:lnSpc>
              <a:spcBef>
                <a:spcPts val="1200"/>
              </a:spcBef>
              <a:spcAft>
                <a:spcPts val="0"/>
              </a:spcAft>
              <a:buNone/>
            </a:pPr>
            <a:endParaRPr sz="1700">
              <a:solidFill>
                <a:schemeClr val="dk1"/>
              </a:solidFill>
              <a:latin typeface="Lora"/>
              <a:ea typeface="Lora"/>
              <a:cs typeface="Lora"/>
              <a:sym typeface="Lora"/>
            </a:endParaRPr>
          </a:p>
          <a:p>
            <a:pPr marL="914400" lvl="0" indent="0" algn="l" rtl="0">
              <a:lnSpc>
                <a:spcPct val="150000"/>
              </a:lnSpc>
              <a:spcBef>
                <a:spcPts val="1200"/>
              </a:spcBef>
              <a:spcAft>
                <a:spcPts val="1200"/>
              </a:spcAft>
              <a:buNone/>
            </a:pPr>
            <a:endParaRPr sz="1600">
              <a:solidFill>
                <a:schemeClr val="dk1"/>
              </a:solidFill>
              <a:latin typeface="Lora"/>
              <a:ea typeface="Lora"/>
              <a:cs typeface="Lora"/>
              <a:sym typeface="Lora"/>
            </a:endParaRPr>
          </a:p>
        </p:txBody>
      </p:sp>
      <p:pic>
        <p:nvPicPr>
          <p:cNvPr id="309" name="Google Shape;309;p40"/>
          <p:cNvPicPr preferRelativeResize="0"/>
          <p:nvPr/>
        </p:nvPicPr>
        <p:blipFill rotWithShape="1">
          <a:blip r:embed="rId4">
            <a:alphaModFix/>
          </a:blip>
          <a:srcRect l="836" t="24844" r="7217" b="11220"/>
          <a:stretch/>
        </p:blipFill>
        <p:spPr>
          <a:xfrm>
            <a:off x="5130850" y="316325"/>
            <a:ext cx="3945099" cy="2180425"/>
          </a:xfrm>
          <a:prstGeom prst="rect">
            <a:avLst/>
          </a:prstGeom>
          <a:noFill/>
          <a:ln>
            <a:noFill/>
          </a:ln>
        </p:spPr>
      </p:pic>
      <p:pic>
        <p:nvPicPr>
          <p:cNvPr id="310" name="Google Shape;310;p40"/>
          <p:cNvPicPr preferRelativeResize="0"/>
          <p:nvPr/>
        </p:nvPicPr>
        <p:blipFill>
          <a:blip r:embed="rId5">
            <a:alphaModFix/>
          </a:blip>
          <a:stretch>
            <a:fillRect/>
          </a:stretch>
        </p:blipFill>
        <p:spPr>
          <a:xfrm>
            <a:off x="6094724" y="2652250"/>
            <a:ext cx="2981225" cy="230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41"/>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316" name="Google Shape;31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Eavesdropping on the Ocean</a:t>
            </a:r>
            <a:r>
              <a:rPr lang="en" b="1">
                <a:solidFill>
                  <a:schemeClr val="lt2"/>
                </a:solidFill>
                <a:latin typeface="Lora"/>
                <a:ea typeface="Lora"/>
                <a:cs typeface="Lora"/>
                <a:sym typeface="Lora"/>
              </a:rPr>
              <a:t>*</a:t>
            </a:r>
            <a:endParaRPr b="1">
              <a:latin typeface="Lora"/>
              <a:ea typeface="Lora"/>
              <a:cs typeface="Lora"/>
              <a:sym typeface="Lora"/>
            </a:endParaRPr>
          </a:p>
        </p:txBody>
      </p:sp>
      <p:sp>
        <p:nvSpPr>
          <p:cNvPr id="317" name="Google Shape;31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Data Nuggets for Education </a:t>
            </a:r>
            <a:r>
              <a:rPr lang="en" u="sng">
                <a:solidFill>
                  <a:srgbClr val="00FF00"/>
                </a:solidFill>
                <a:latin typeface="Lora"/>
                <a:ea typeface="Lora"/>
                <a:cs typeface="Lora"/>
                <a:sym typeface="Lora"/>
                <a:hlinkClick r:id="rId4">
                  <a:extLst>
                    <a:ext uri="{A12FA001-AC4F-418D-AE19-62706E023703}">
                      <ahyp:hlinkClr xmlns:ahyp="http://schemas.microsoft.com/office/drawing/2018/hyperlinkcolor" val="tx"/>
                    </a:ext>
                  </a:extLst>
                </a:hlinkClick>
              </a:rPr>
              <a:t>https://datanuggets.org/2024/04/eavesdropping-on-the-ocean/</a:t>
            </a:r>
            <a:endParaRPr>
              <a:solidFill>
                <a:schemeClr val="dk1"/>
              </a:solidFill>
              <a:latin typeface="Lora"/>
              <a:ea typeface="Lora"/>
              <a:cs typeface="Lora"/>
              <a:sym typeface="Lora"/>
            </a:endParaRPr>
          </a:p>
        </p:txBody>
      </p:sp>
      <p:pic>
        <p:nvPicPr>
          <p:cNvPr id="318" name="Google Shape;318;p41"/>
          <p:cNvPicPr preferRelativeResize="0"/>
          <p:nvPr/>
        </p:nvPicPr>
        <p:blipFill>
          <a:blip r:embed="rId5">
            <a:alphaModFix/>
          </a:blip>
          <a:stretch>
            <a:fillRect/>
          </a:stretch>
        </p:blipFill>
        <p:spPr>
          <a:xfrm>
            <a:off x="1931050" y="1932650"/>
            <a:ext cx="4848549" cy="276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0" name="Google Shape;70;p15"/>
          <p:cNvGrpSpPr/>
          <p:nvPr/>
        </p:nvGrpSpPr>
        <p:grpSpPr>
          <a:xfrm>
            <a:off x="-659225" y="0"/>
            <a:ext cx="9752439" cy="5426750"/>
            <a:chOff x="-659225" y="0"/>
            <a:chExt cx="9752439" cy="5426750"/>
          </a:xfrm>
        </p:grpSpPr>
        <p:pic>
          <p:nvPicPr>
            <p:cNvPr id="71" name="Google Shape;71;p15"/>
            <p:cNvPicPr preferRelativeResize="0"/>
            <p:nvPr/>
          </p:nvPicPr>
          <p:blipFill rotWithShape="1">
            <a:blip r:embed="rId3">
              <a:alphaModFix/>
            </a:blip>
            <a:srcRect l="2090" t="340" r="85817" b="82783"/>
            <a:stretch/>
          </p:blipFill>
          <p:spPr>
            <a:xfrm>
              <a:off x="-659225" y="0"/>
              <a:ext cx="1638875" cy="1009226"/>
            </a:xfrm>
            <a:prstGeom prst="rect">
              <a:avLst/>
            </a:prstGeom>
            <a:noFill/>
            <a:ln>
              <a:noFill/>
            </a:ln>
          </p:spPr>
        </p:pic>
        <p:pic>
          <p:nvPicPr>
            <p:cNvPr id="72" name="Google Shape;72;p15"/>
            <p:cNvPicPr preferRelativeResize="0"/>
            <p:nvPr/>
          </p:nvPicPr>
          <p:blipFill>
            <a:blip r:embed="rId4">
              <a:alphaModFix/>
            </a:blip>
            <a:stretch>
              <a:fillRect/>
            </a:stretch>
          </p:blipFill>
          <p:spPr>
            <a:xfrm>
              <a:off x="951063" y="0"/>
              <a:ext cx="8142152" cy="5426749"/>
            </a:xfrm>
            <a:prstGeom prst="rect">
              <a:avLst/>
            </a:prstGeom>
            <a:noFill/>
            <a:ln>
              <a:noFill/>
            </a:ln>
          </p:spPr>
        </p:pic>
        <p:sp>
          <p:nvSpPr>
            <p:cNvPr id="73" name="Google Shape;73;p15"/>
            <p:cNvSpPr/>
            <p:nvPr/>
          </p:nvSpPr>
          <p:spPr>
            <a:xfrm>
              <a:off x="7776100" y="564900"/>
              <a:ext cx="1214700" cy="22545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 name="Google Shape;74;p15"/>
            <p:cNvSpPr/>
            <p:nvPr/>
          </p:nvSpPr>
          <p:spPr>
            <a:xfrm>
              <a:off x="7776100" y="564900"/>
              <a:ext cx="1214700" cy="22545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5" name="Google Shape;75;p15"/>
            <p:cNvPicPr preferRelativeResize="0"/>
            <p:nvPr/>
          </p:nvPicPr>
          <p:blipFill rotWithShape="1">
            <a:blip r:embed="rId3">
              <a:alphaModFix/>
            </a:blip>
            <a:srcRect l="1239" t="11391" r="85817" b="23325"/>
            <a:stretch/>
          </p:blipFill>
          <p:spPr>
            <a:xfrm>
              <a:off x="-659225" y="618825"/>
              <a:ext cx="1638875" cy="3647500"/>
            </a:xfrm>
            <a:prstGeom prst="rect">
              <a:avLst/>
            </a:prstGeom>
            <a:noFill/>
            <a:ln>
              <a:noFill/>
            </a:ln>
          </p:spPr>
        </p:pic>
        <p:pic>
          <p:nvPicPr>
            <p:cNvPr id="76" name="Google Shape;76;p15"/>
            <p:cNvPicPr preferRelativeResize="0"/>
            <p:nvPr/>
          </p:nvPicPr>
          <p:blipFill rotWithShape="1">
            <a:blip r:embed="rId3">
              <a:alphaModFix/>
            </a:blip>
            <a:srcRect t="51302" r="81748"/>
            <a:stretch/>
          </p:blipFill>
          <p:spPr>
            <a:xfrm>
              <a:off x="-659225" y="2725150"/>
              <a:ext cx="1745075" cy="2701600"/>
            </a:xfrm>
            <a:prstGeom prst="rect">
              <a:avLst/>
            </a:prstGeom>
            <a:noFill/>
            <a:ln>
              <a:noFill/>
            </a:ln>
          </p:spPr>
        </p:pic>
      </p:grpSp>
      <p:sp>
        <p:nvSpPr>
          <p:cNvPr id="77" name="Google Shape;77;p15"/>
          <p:cNvSpPr txBox="1">
            <a:spLocks noGrp="1"/>
          </p:cNvSpPr>
          <p:nvPr>
            <p:ph type="title"/>
          </p:nvPr>
        </p:nvSpPr>
        <p:spPr>
          <a:xfrm>
            <a:off x="-137300" y="433775"/>
            <a:ext cx="2379300" cy="20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20" b="1" dirty="0">
                <a:latin typeface="Lora"/>
                <a:ea typeface="Lora"/>
                <a:cs typeface="Lora"/>
                <a:sym typeface="Lora"/>
              </a:rPr>
              <a:t>PAM</a:t>
            </a:r>
            <a:endParaRPr sz="3120" b="1" dirty="0">
              <a:latin typeface="Lora"/>
              <a:ea typeface="Lora"/>
              <a:cs typeface="Lora"/>
              <a:sym typeface="Lora"/>
            </a:endParaRPr>
          </a:p>
          <a:p>
            <a:pPr marL="0" lvl="0" indent="0" algn="l" rtl="0">
              <a:spcBef>
                <a:spcPts val="0"/>
              </a:spcBef>
              <a:spcAft>
                <a:spcPts val="0"/>
              </a:spcAft>
              <a:buSzPts val="990"/>
              <a:buNone/>
            </a:pPr>
            <a:endParaRPr sz="2320" b="1" dirty="0">
              <a:latin typeface="Lora"/>
              <a:ea typeface="Lora"/>
              <a:cs typeface="Lora"/>
              <a:sym typeface="Lora"/>
            </a:endParaRPr>
          </a:p>
          <a:p>
            <a:pPr marL="0" lvl="0" indent="0" algn="l" rtl="0">
              <a:spcBef>
                <a:spcPts val="0"/>
              </a:spcBef>
              <a:spcAft>
                <a:spcPts val="0"/>
              </a:spcAft>
              <a:buSzPts val="990"/>
              <a:buNone/>
            </a:pPr>
            <a:r>
              <a:rPr lang="en" sz="2320" b="1" dirty="0">
                <a:latin typeface="Lora"/>
                <a:ea typeface="Lora"/>
                <a:cs typeface="Lora"/>
                <a:sym typeface="Lora"/>
              </a:rPr>
              <a:t>Passive</a:t>
            </a:r>
            <a:br>
              <a:rPr lang="en" sz="2320" b="1" dirty="0">
                <a:latin typeface="Lora"/>
                <a:ea typeface="Lora"/>
                <a:cs typeface="Lora"/>
                <a:sym typeface="Lora"/>
              </a:rPr>
            </a:br>
            <a:r>
              <a:rPr lang="en" sz="2320" b="1" dirty="0">
                <a:latin typeface="Lora"/>
                <a:ea typeface="Lora"/>
                <a:cs typeface="Lora"/>
                <a:sym typeface="Lora"/>
              </a:rPr>
              <a:t>Acoustic </a:t>
            </a:r>
            <a:endParaRPr sz="2320" b="1" dirty="0">
              <a:latin typeface="Lora"/>
              <a:ea typeface="Lora"/>
              <a:cs typeface="Lora"/>
              <a:sym typeface="Lora"/>
            </a:endParaRPr>
          </a:p>
          <a:p>
            <a:pPr marL="0" lvl="0" indent="0" algn="l" rtl="0">
              <a:spcBef>
                <a:spcPts val="0"/>
              </a:spcBef>
              <a:spcAft>
                <a:spcPts val="0"/>
              </a:spcAft>
              <a:buSzPts val="990"/>
              <a:buNone/>
            </a:pPr>
            <a:r>
              <a:rPr lang="en" sz="2320" b="1" dirty="0">
                <a:latin typeface="Lora"/>
                <a:ea typeface="Lora"/>
                <a:cs typeface="Lora"/>
                <a:sym typeface="Lora"/>
              </a:rPr>
              <a:t>Monitoring</a:t>
            </a:r>
            <a:endParaRPr sz="2320" b="1" dirty="0">
              <a:latin typeface="Lora"/>
              <a:ea typeface="Lora"/>
              <a:cs typeface="Lora"/>
              <a:sym typeface="Lora"/>
            </a:endParaRPr>
          </a:p>
        </p:txBody>
      </p:sp>
      <p:sp>
        <p:nvSpPr>
          <p:cNvPr id="78" name="Google Shape;78;p15"/>
          <p:cNvSpPr/>
          <p:nvPr/>
        </p:nvSpPr>
        <p:spPr>
          <a:xfrm>
            <a:off x="3808825" y="751725"/>
            <a:ext cx="1210800" cy="324600"/>
          </a:xfrm>
          <a:prstGeom prst="doubleWave">
            <a:avLst>
              <a:gd name="adj1" fmla="val 625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Towed Array</a:t>
            </a:r>
            <a:endParaRPr sz="1300"/>
          </a:p>
        </p:txBody>
      </p:sp>
      <p:sp>
        <p:nvSpPr>
          <p:cNvPr id="79" name="Google Shape;79;p15"/>
          <p:cNvSpPr/>
          <p:nvPr/>
        </p:nvSpPr>
        <p:spPr>
          <a:xfrm>
            <a:off x="2188475" y="4796600"/>
            <a:ext cx="1210800" cy="439500"/>
          </a:xfrm>
          <a:prstGeom prst="doubleWave">
            <a:avLst>
              <a:gd name="adj1" fmla="val 625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Seafloor Hydrophone</a:t>
            </a:r>
            <a:endParaRPr sz="1300"/>
          </a:p>
        </p:txBody>
      </p:sp>
      <p:sp>
        <p:nvSpPr>
          <p:cNvPr id="80" name="Google Shape;80;p15"/>
          <p:cNvSpPr/>
          <p:nvPr/>
        </p:nvSpPr>
        <p:spPr>
          <a:xfrm>
            <a:off x="7863600" y="2852950"/>
            <a:ext cx="1003800" cy="439500"/>
          </a:xfrm>
          <a:prstGeom prst="doubleWave">
            <a:avLst>
              <a:gd name="adj1" fmla="val 6250"/>
              <a:gd name="adj2"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Drifting Recorder</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2"/>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324" name="Google Shape;32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Clr>
                <a:schemeClr val="dk1"/>
              </a:buClr>
              <a:buSzPts val="1100"/>
              <a:buFont typeface="Arial"/>
              <a:buNone/>
            </a:pPr>
            <a:r>
              <a:rPr lang="en" b="1">
                <a:latin typeface="Lora"/>
                <a:ea typeface="Lora"/>
                <a:cs typeface="Lora"/>
                <a:sym typeface="Lora"/>
              </a:rPr>
              <a:t>Strength of drifting recorders: </a:t>
            </a:r>
            <a:endParaRPr b="1">
              <a:latin typeface="Lora"/>
              <a:ea typeface="Lora"/>
              <a:cs typeface="Lora"/>
              <a:sym typeface="Lora"/>
            </a:endParaRPr>
          </a:p>
        </p:txBody>
      </p:sp>
      <p:sp>
        <p:nvSpPr>
          <p:cNvPr id="325" name="Google Shape;325;p42"/>
          <p:cNvSpPr txBox="1">
            <a:spLocks noGrp="1"/>
          </p:cNvSpPr>
          <p:nvPr>
            <p:ph type="body" idx="1"/>
          </p:nvPr>
        </p:nvSpPr>
        <p:spPr>
          <a:xfrm>
            <a:off x="311700" y="1077600"/>
            <a:ext cx="8520600" cy="3914100"/>
          </a:xfrm>
          <a:prstGeom prst="rect">
            <a:avLst/>
          </a:prstGeom>
        </p:spPr>
        <p:txBody>
          <a:bodyPr spcFirstLastPara="1" wrap="square" lIns="91425" tIns="91425" rIns="91425" bIns="91425" anchor="t" anchorCtr="0">
            <a:noAutofit/>
          </a:bodyPr>
          <a:lstStyle/>
          <a:p>
            <a:pPr marL="0" lvl="0" indent="0" algn="ctr" rtl="0">
              <a:lnSpc>
                <a:spcPct val="105000"/>
              </a:lnSpc>
              <a:spcBef>
                <a:spcPts val="0"/>
              </a:spcBef>
              <a:spcAft>
                <a:spcPts val="0"/>
              </a:spcAft>
              <a:buNone/>
            </a:pPr>
            <a:r>
              <a:rPr lang="en" sz="2400">
                <a:solidFill>
                  <a:schemeClr val="dk1"/>
                </a:solidFill>
                <a:latin typeface="Lora"/>
                <a:ea typeface="Lora"/>
                <a:cs typeface="Lora"/>
                <a:sym typeface="Lora"/>
              </a:rPr>
              <a:t>Clustered deployments in conjunction with seafloor recorders to provide additional spatial context on  marine mammals and soundscape</a:t>
            </a:r>
            <a:endParaRPr sz="2400">
              <a:solidFill>
                <a:schemeClr val="dk1"/>
              </a:solidFill>
              <a:latin typeface="Lora"/>
              <a:ea typeface="Lora"/>
              <a:cs typeface="Lora"/>
              <a:sym typeface="Lora"/>
            </a:endParaRPr>
          </a:p>
          <a:p>
            <a:pPr marL="0" lvl="0" indent="0" algn="l" rtl="0">
              <a:lnSpc>
                <a:spcPct val="100000"/>
              </a:lnSpc>
              <a:spcBef>
                <a:spcPts val="1200"/>
              </a:spcBef>
              <a:spcAft>
                <a:spcPts val="0"/>
              </a:spcAft>
              <a:buNone/>
            </a:pPr>
            <a:r>
              <a:rPr lang="en" sz="2700" b="1">
                <a:solidFill>
                  <a:schemeClr val="dk1"/>
                </a:solidFill>
                <a:latin typeface="Lora"/>
                <a:ea typeface="Lora"/>
                <a:cs typeface="Lora"/>
                <a:sym typeface="Lora"/>
              </a:rPr>
              <a:t>Additional Recommendations</a:t>
            </a:r>
            <a:endParaRPr sz="1765" b="1">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Beaked whale density estimation</a:t>
            </a:r>
            <a:endParaRPr>
              <a:solidFill>
                <a:schemeClr val="dk1"/>
              </a:solidFill>
              <a:latin typeface="Lora"/>
              <a:ea typeface="Lora"/>
              <a:cs typeface="Lora"/>
              <a:sym typeface="Lora"/>
            </a:endParaRPr>
          </a:p>
          <a:p>
            <a:pPr marL="914400" lvl="1" indent="-323532" algn="l" rtl="0">
              <a:lnSpc>
                <a:spcPct val="115000"/>
              </a:lnSpc>
              <a:spcBef>
                <a:spcPts val="0"/>
              </a:spcBef>
              <a:spcAft>
                <a:spcPts val="0"/>
              </a:spcAft>
              <a:buClr>
                <a:schemeClr val="dk1"/>
              </a:buClr>
              <a:buSzPts val="1495"/>
              <a:buFont typeface="Lora"/>
              <a:buChar char="○"/>
            </a:pPr>
            <a:r>
              <a:rPr lang="en" sz="1495">
                <a:solidFill>
                  <a:schemeClr val="dk1"/>
                </a:solidFill>
                <a:latin typeface="Lora"/>
                <a:ea typeface="Lora"/>
                <a:cs typeface="Lora"/>
                <a:sym typeface="Lora"/>
              </a:rPr>
              <a:t>Automate group detection (RoboJ)</a:t>
            </a:r>
            <a:endParaRPr sz="1495">
              <a:solidFill>
                <a:schemeClr val="dk1"/>
              </a:solidFill>
              <a:latin typeface="Lora"/>
              <a:ea typeface="Lora"/>
              <a:cs typeface="Lora"/>
              <a:sym typeface="Lora"/>
            </a:endParaRPr>
          </a:p>
          <a:p>
            <a:pPr marL="914400" lvl="1" indent="-323532" algn="l" rtl="0">
              <a:lnSpc>
                <a:spcPct val="115000"/>
              </a:lnSpc>
              <a:spcBef>
                <a:spcPts val="0"/>
              </a:spcBef>
              <a:spcAft>
                <a:spcPts val="0"/>
              </a:spcAft>
              <a:buClr>
                <a:schemeClr val="dk1"/>
              </a:buClr>
              <a:buSzPts val="1495"/>
              <a:buFont typeface="Lora"/>
              <a:buChar char="○"/>
            </a:pPr>
            <a:r>
              <a:rPr lang="en" sz="1495">
                <a:solidFill>
                  <a:schemeClr val="dk1"/>
                </a:solidFill>
                <a:latin typeface="Lora"/>
                <a:ea typeface="Lora"/>
                <a:cs typeface="Lora"/>
                <a:sym typeface="Lora"/>
              </a:rPr>
              <a:t>Density estimation for Morro Bay (clustered buoys)</a:t>
            </a:r>
            <a:endParaRPr sz="1495">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Improved ship detectors </a:t>
            </a:r>
            <a:endParaRPr>
              <a:solidFill>
                <a:schemeClr val="dk1"/>
              </a:solidFill>
              <a:latin typeface="Lora"/>
              <a:ea typeface="Lora"/>
              <a:cs typeface="Lora"/>
              <a:sym typeface="Lora"/>
            </a:endParaRPr>
          </a:p>
          <a:p>
            <a:pPr marL="457200" lvl="0" indent="-342900" algn="l" rtl="0">
              <a:lnSpc>
                <a:spcPct val="115000"/>
              </a:lnSpc>
              <a:spcBef>
                <a:spcPts val="0"/>
              </a:spcBef>
              <a:spcAft>
                <a:spcPts val="0"/>
              </a:spcAft>
              <a:buClr>
                <a:schemeClr val="dk1"/>
              </a:buClr>
              <a:buSzPts val="1800"/>
              <a:buFont typeface="Lora"/>
              <a:buChar char="●"/>
            </a:pPr>
            <a:r>
              <a:rPr lang="en">
                <a:solidFill>
                  <a:schemeClr val="dk1"/>
                </a:solidFill>
                <a:latin typeface="Lora"/>
                <a:ea typeface="Lora"/>
                <a:cs typeface="Lora"/>
                <a:sym typeface="Lora"/>
              </a:rPr>
              <a:t>Improve understanding of vocal repertoire for sei, bryde’s whales</a:t>
            </a:r>
            <a:endParaRPr>
              <a:solidFill>
                <a:schemeClr val="dk1"/>
              </a:solidFill>
              <a:latin typeface="Lora"/>
              <a:ea typeface="Lora"/>
              <a:cs typeface="Lora"/>
              <a:sym typeface="Lora"/>
            </a:endParaRPr>
          </a:p>
          <a:p>
            <a:pPr marL="914400" lvl="0" indent="0" algn="l" rtl="0">
              <a:lnSpc>
                <a:spcPct val="105000"/>
              </a:lnSpc>
              <a:spcBef>
                <a:spcPts val="1200"/>
              </a:spcBef>
              <a:spcAft>
                <a:spcPts val="1200"/>
              </a:spcAft>
              <a:buSzPts val="1018"/>
              <a:buNone/>
            </a:pPr>
            <a:endParaRPr sz="1865">
              <a:solidFill>
                <a:schemeClr val="dk1"/>
              </a:solidFill>
              <a:latin typeface="Lora"/>
              <a:ea typeface="Lora"/>
              <a:cs typeface="Lora"/>
              <a:sym typeface="Lor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3"/>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331" name="Google Shape;33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Acknowledgements</a:t>
            </a:r>
            <a:endParaRPr b="1">
              <a:latin typeface="Lora"/>
              <a:ea typeface="Lora"/>
              <a:cs typeface="Lora"/>
              <a:sym typeface="Lora"/>
            </a:endParaRPr>
          </a:p>
        </p:txBody>
      </p:sp>
      <p:sp>
        <p:nvSpPr>
          <p:cNvPr id="332" name="Google Shape;33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440"/>
              <a:buNone/>
            </a:pPr>
            <a:r>
              <a:rPr lang="en" sz="1220">
                <a:solidFill>
                  <a:schemeClr val="dk1"/>
                </a:solidFill>
                <a:latin typeface="Lora"/>
                <a:ea typeface="Lora"/>
                <a:cs typeface="Lora"/>
                <a:sym typeface="Lora"/>
              </a:rPr>
              <a:t>Desray Reeb  Jeremy Potter John Romero Erin Boydston  Ingrid Biedron</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r>
              <a:rPr lang="en" sz="1220">
                <a:solidFill>
                  <a:schemeClr val="dk1"/>
                </a:solidFill>
                <a:latin typeface="Lora"/>
                <a:ea typeface="Lora"/>
                <a:cs typeface="Lora"/>
                <a:sym typeface="Lora"/>
              </a:rPr>
              <a:t>Jack Barkowski   Doug Gillespie  Lanora Vasquez  Megan McKenna</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r>
              <a:rPr lang="en" sz="1220">
                <a:solidFill>
                  <a:schemeClr val="dk1"/>
                </a:solidFill>
                <a:latin typeface="Lora"/>
                <a:ea typeface="Lora"/>
                <a:cs typeface="Lora"/>
                <a:sym typeface="Lora"/>
              </a:rPr>
              <a:t>Eric Bjorkstedt   Lindsey Peavey  Jacob Partida  Jean de Marignac</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r>
              <a:rPr lang="en" sz="1220">
                <a:solidFill>
                  <a:schemeClr val="dk1"/>
                </a:solidFill>
                <a:latin typeface="Lora"/>
                <a:ea typeface="Lora"/>
                <a:cs typeface="Lora"/>
                <a:sym typeface="Lora"/>
              </a:rPr>
              <a:t>Angela Szesciorka  Anastasia Kunz  Marina Bozinovic  Craig Hayslip</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r>
              <a:rPr lang="en" sz="1220">
                <a:solidFill>
                  <a:schemeClr val="dk1"/>
                </a:solidFill>
                <a:latin typeface="Lora"/>
                <a:ea typeface="Lora"/>
                <a:cs typeface="Lora"/>
                <a:sym typeface="Lora"/>
              </a:rPr>
              <a:t>Kate Stafford   Jackson VanFleet-Brown   Jeff Jacobson</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r>
              <a:rPr lang="en" sz="1220">
                <a:solidFill>
                  <a:schemeClr val="dk1"/>
                </a:solidFill>
                <a:latin typeface="Lora"/>
                <a:ea typeface="Lora"/>
                <a:cs typeface="Lora"/>
                <a:sym typeface="Lora"/>
              </a:rPr>
              <a:t>Blair Winnacott   John Calambokidis  Jeff Moore   Dick Ogg</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r>
              <a:rPr lang="en" sz="1220">
                <a:solidFill>
                  <a:schemeClr val="dk1"/>
                </a:solidFill>
                <a:latin typeface="Lora"/>
                <a:ea typeface="Lora"/>
                <a:cs typeface="Lora"/>
                <a:sym typeface="Lora"/>
              </a:rPr>
              <a:t>Alexandra Fiske  Alison Stimpert  Robin LeRoux</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r>
              <a:rPr lang="en" sz="1220">
                <a:solidFill>
                  <a:schemeClr val="dk1"/>
                </a:solidFill>
                <a:latin typeface="Lora"/>
                <a:ea typeface="Lora"/>
                <a:cs typeface="Lora"/>
                <a:sym typeface="Lora"/>
              </a:rPr>
              <a:t>Maya Phillipp  Jan Roletto  Leila Hatch  Tina Chen</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r>
              <a:rPr lang="en" sz="1220">
                <a:solidFill>
                  <a:schemeClr val="dk1"/>
                </a:solidFill>
                <a:latin typeface="Lora"/>
                <a:ea typeface="Lora"/>
                <a:cs typeface="Lora"/>
                <a:sym typeface="Lora"/>
              </a:rPr>
              <a:t>Elizabeth Ferguson  Dani Lipski  Jay Barlow</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r>
              <a:rPr lang="en" sz="1220">
                <a:solidFill>
                  <a:schemeClr val="dk1"/>
                </a:solidFill>
                <a:latin typeface="Lora"/>
                <a:ea typeface="Lora"/>
                <a:cs typeface="Lora"/>
                <a:sym typeface="Lora"/>
              </a:rPr>
              <a:t>Erin Jaszczak  Cassie Erickson   Marc Schmidt  Jason Gedamke</a:t>
            </a: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endParaRPr sz="1220">
              <a:solidFill>
                <a:schemeClr val="dk1"/>
              </a:solidFill>
              <a:latin typeface="Lora"/>
              <a:ea typeface="Lora"/>
              <a:cs typeface="Lora"/>
              <a:sym typeface="Lora"/>
            </a:endParaRPr>
          </a:p>
          <a:p>
            <a:pPr marL="0" lvl="0" indent="0" algn="l" rtl="0">
              <a:lnSpc>
                <a:spcPct val="95000"/>
              </a:lnSpc>
              <a:spcBef>
                <a:spcPts val="1200"/>
              </a:spcBef>
              <a:spcAft>
                <a:spcPts val="0"/>
              </a:spcAft>
              <a:buSzPts val="440"/>
              <a:buNone/>
            </a:pPr>
            <a:endParaRPr sz="1220">
              <a:solidFill>
                <a:schemeClr val="dk1"/>
              </a:solidFill>
              <a:latin typeface="Lora"/>
              <a:ea typeface="Lora"/>
              <a:cs typeface="Lora"/>
              <a:sym typeface="Lora"/>
            </a:endParaRPr>
          </a:p>
          <a:p>
            <a:pPr marL="0" lvl="0" indent="0" algn="l" rtl="0">
              <a:lnSpc>
                <a:spcPct val="95000"/>
              </a:lnSpc>
              <a:spcBef>
                <a:spcPts val="1200"/>
              </a:spcBef>
              <a:spcAft>
                <a:spcPts val="1200"/>
              </a:spcAft>
              <a:buSzPts val="440"/>
              <a:buNone/>
            </a:pPr>
            <a:endParaRPr sz="1220">
              <a:solidFill>
                <a:schemeClr val="dk1"/>
              </a:solidFill>
              <a:latin typeface="Lora"/>
              <a:ea typeface="Lora"/>
              <a:cs typeface="Lora"/>
              <a:sym typeface="Lora"/>
            </a:endParaRPr>
          </a:p>
        </p:txBody>
      </p:sp>
      <p:pic>
        <p:nvPicPr>
          <p:cNvPr id="333" name="Google Shape;333;p43"/>
          <p:cNvPicPr preferRelativeResize="0"/>
          <p:nvPr/>
        </p:nvPicPr>
        <p:blipFill>
          <a:blip r:embed="rId4">
            <a:alphaModFix/>
          </a:blip>
          <a:stretch>
            <a:fillRect/>
          </a:stretch>
        </p:blipFill>
        <p:spPr>
          <a:xfrm>
            <a:off x="6956163" y="3099454"/>
            <a:ext cx="1020099" cy="1020099"/>
          </a:xfrm>
          <a:prstGeom prst="rect">
            <a:avLst/>
          </a:prstGeom>
          <a:noFill/>
          <a:ln>
            <a:noFill/>
          </a:ln>
        </p:spPr>
      </p:pic>
      <p:pic>
        <p:nvPicPr>
          <p:cNvPr id="334" name="Google Shape;334;p43"/>
          <p:cNvPicPr preferRelativeResize="0"/>
          <p:nvPr/>
        </p:nvPicPr>
        <p:blipFill>
          <a:blip r:embed="rId5">
            <a:alphaModFix/>
          </a:blip>
          <a:stretch>
            <a:fillRect/>
          </a:stretch>
        </p:blipFill>
        <p:spPr>
          <a:xfrm>
            <a:off x="4942550" y="2037366"/>
            <a:ext cx="1410593" cy="910450"/>
          </a:xfrm>
          <a:prstGeom prst="rect">
            <a:avLst/>
          </a:prstGeom>
          <a:noFill/>
          <a:ln>
            <a:noFill/>
          </a:ln>
        </p:spPr>
      </p:pic>
      <p:pic>
        <p:nvPicPr>
          <p:cNvPr id="335" name="Google Shape;335;p43"/>
          <p:cNvPicPr preferRelativeResize="0"/>
          <p:nvPr/>
        </p:nvPicPr>
        <p:blipFill rotWithShape="1">
          <a:blip r:embed="rId6">
            <a:alphaModFix/>
          </a:blip>
          <a:srcRect l="32406" t="13860" r="33294" b="14731"/>
          <a:stretch/>
        </p:blipFill>
        <p:spPr>
          <a:xfrm>
            <a:off x="6054548" y="2996675"/>
            <a:ext cx="762525" cy="1058326"/>
          </a:xfrm>
          <a:prstGeom prst="rect">
            <a:avLst/>
          </a:prstGeom>
          <a:noFill/>
          <a:ln>
            <a:noFill/>
          </a:ln>
        </p:spPr>
      </p:pic>
      <p:pic>
        <p:nvPicPr>
          <p:cNvPr id="336" name="Google Shape;336;p43"/>
          <p:cNvPicPr preferRelativeResize="0"/>
          <p:nvPr/>
        </p:nvPicPr>
        <p:blipFill>
          <a:blip r:embed="rId7">
            <a:alphaModFix/>
          </a:blip>
          <a:stretch>
            <a:fillRect/>
          </a:stretch>
        </p:blipFill>
        <p:spPr>
          <a:xfrm>
            <a:off x="5061600" y="4007565"/>
            <a:ext cx="1020099" cy="1058334"/>
          </a:xfrm>
          <a:prstGeom prst="rect">
            <a:avLst/>
          </a:prstGeom>
          <a:noFill/>
          <a:ln>
            <a:noFill/>
          </a:ln>
        </p:spPr>
      </p:pic>
      <p:pic>
        <p:nvPicPr>
          <p:cNvPr id="337" name="Google Shape;337;p43"/>
          <p:cNvPicPr preferRelativeResize="0"/>
          <p:nvPr/>
        </p:nvPicPr>
        <p:blipFill>
          <a:blip r:embed="rId8">
            <a:alphaModFix/>
          </a:blip>
          <a:stretch>
            <a:fillRect/>
          </a:stretch>
        </p:blipFill>
        <p:spPr>
          <a:xfrm>
            <a:off x="8052150" y="2437453"/>
            <a:ext cx="1020100" cy="1020070"/>
          </a:xfrm>
          <a:prstGeom prst="rect">
            <a:avLst/>
          </a:prstGeom>
          <a:noFill/>
          <a:ln>
            <a:noFill/>
          </a:ln>
        </p:spPr>
      </p:pic>
      <p:pic>
        <p:nvPicPr>
          <p:cNvPr id="338" name="Google Shape;338;p43"/>
          <p:cNvPicPr preferRelativeResize="0"/>
          <p:nvPr/>
        </p:nvPicPr>
        <p:blipFill>
          <a:blip r:embed="rId9">
            <a:alphaModFix/>
          </a:blip>
          <a:stretch>
            <a:fillRect/>
          </a:stretch>
        </p:blipFill>
        <p:spPr>
          <a:xfrm>
            <a:off x="6212081" y="4119850"/>
            <a:ext cx="1925294" cy="852175"/>
          </a:xfrm>
          <a:prstGeom prst="rect">
            <a:avLst/>
          </a:prstGeom>
          <a:noFill/>
          <a:ln>
            <a:noFill/>
          </a:ln>
        </p:spPr>
      </p:pic>
      <p:pic>
        <p:nvPicPr>
          <p:cNvPr id="339" name="Google Shape;339;p43"/>
          <p:cNvPicPr preferRelativeResize="0"/>
          <p:nvPr/>
        </p:nvPicPr>
        <p:blipFill>
          <a:blip r:embed="rId10">
            <a:alphaModFix/>
          </a:blip>
          <a:stretch>
            <a:fillRect/>
          </a:stretch>
        </p:blipFill>
        <p:spPr>
          <a:xfrm>
            <a:off x="6448337" y="2379673"/>
            <a:ext cx="1194273" cy="737451"/>
          </a:xfrm>
          <a:prstGeom prst="rect">
            <a:avLst/>
          </a:prstGeom>
          <a:noFill/>
          <a:ln>
            <a:noFill/>
          </a:ln>
        </p:spPr>
      </p:pic>
      <p:pic>
        <p:nvPicPr>
          <p:cNvPr id="340" name="Google Shape;340;p43"/>
          <p:cNvPicPr preferRelativeResize="0"/>
          <p:nvPr/>
        </p:nvPicPr>
        <p:blipFill>
          <a:blip r:embed="rId11">
            <a:alphaModFix/>
          </a:blip>
          <a:stretch>
            <a:fillRect/>
          </a:stretch>
        </p:blipFill>
        <p:spPr>
          <a:xfrm>
            <a:off x="5481045" y="1674149"/>
            <a:ext cx="2168305" cy="629925"/>
          </a:xfrm>
          <a:prstGeom prst="rect">
            <a:avLst/>
          </a:prstGeom>
          <a:noFill/>
          <a:ln>
            <a:noFill/>
          </a:ln>
        </p:spPr>
      </p:pic>
      <p:pic>
        <p:nvPicPr>
          <p:cNvPr id="341" name="Google Shape;341;p43"/>
          <p:cNvPicPr preferRelativeResize="0"/>
          <p:nvPr/>
        </p:nvPicPr>
        <p:blipFill>
          <a:blip r:embed="rId12">
            <a:alphaModFix/>
          </a:blip>
          <a:stretch>
            <a:fillRect/>
          </a:stretch>
        </p:blipFill>
        <p:spPr>
          <a:xfrm>
            <a:off x="5999150" y="363199"/>
            <a:ext cx="2987500" cy="1187525"/>
          </a:xfrm>
          <a:prstGeom prst="rect">
            <a:avLst/>
          </a:prstGeom>
          <a:noFill/>
          <a:ln>
            <a:noFill/>
          </a:ln>
        </p:spPr>
      </p:pic>
      <p:pic>
        <p:nvPicPr>
          <p:cNvPr id="342" name="Google Shape;342;p43"/>
          <p:cNvPicPr preferRelativeResize="0"/>
          <p:nvPr/>
        </p:nvPicPr>
        <p:blipFill rotWithShape="1">
          <a:blip r:embed="rId13">
            <a:alphaModFix/>
          </a:blip>
          <a:srcRect l="24056" r="23962"/>
          <a:stretch/>
        </p:blipFill>
        <p:spPr>
          <a:xfrm>
            <a:off x="4773525" y="3099745"/>
            <a:ext cx="846474" cy="852180"/>
          </a:xfrm>
          <a:prstGeom prst="rect">
            <a:avLst/>
          </a:prstGeom>
          <a:noFill/>
          <a:ln>
            <a:noFill/>
          </a:ln>
        </p:spPr>
      </p:pic>
      <p:pic>
        <p:nvPicPr>
          <p:cNvPr id="343" name="Google Shape;343;p43"/>
          <p:cNvPicPr preferRelativeResize="0"/>
          <p:nvPr/>
        </p:nvPicPr>
        <p:blipFill>
          <a:blip r:embed="rId14">
            <a:alphaModFix/>
          </a:blip>
          <a:stretch>
            <a:fillRect/>
          </a:stretch>
        </p:blipFill>
        <p:spPr>
          <a:xfrm>
            <a:off x="7716800" y="1743625"/>
            <a:ext cx="1346000" cy="629925"/>
          </a:xfrm>
          <a:prstGeom prst="rect">
            <a:avLst/>
          </a:prstGeom>
          <a:noFill/>
          <a:ln>
            <a:noFill/>
          </a:ln>
        </p:spPr>
      </p:pic>
      <p:pic>
        <p:nvPicPr>
          <p:cNvPr id="344" name="Google Shape;344;p43"/>
          <p:cNvPicPr preferRelativeResize="0"/>
          <p:nvPr/>
        </p:nvPicPr>
        <p:blipFill>
          <a:blip r:embed="rId15">
            <a:alphaModFix/>
          </a:blip>
          <a:stretch>
            <a:fillRect/>
          </a:stretch>
        </p:blipFill>
        <p:spPr>
          <a:xfrm>
            <a:off x="8267750" y="3727599"/>
            <a:ext cx="762525" cy="1283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4"/>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350" name="Google Shape;35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Discussion</a:t>
            </a:r>
            <a:endParaRPr b="1">
              <a:latin typeface="Lora"/>
              <a:ea typeface="Lora"/>
              <a:cs typeface="Lora"/>
              <a:sym typeface="Lor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356" name="Google Shape;356;p45"/>
          <p:cNvSpPr txBox="1">
            <a:spLocks noGrp="1"/>
          </p:cNvSpPr>
          <p:nvPr>
            <p:ph type="title"/>
          </p:nvPr>
        </p:nvSpPr>
        <p:spPr>
          <a:xfrm>
            <a:off x="311700" y="41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What is ADRIFT?</a:t>
            </a:r>
            <a:endParaRPr b="1">
              <a:latin typeface="Lora"/>
              <a:ea typeface="Lora"/>
              <a:cs typeface="Lora"/>
              <a:sym typeface="Lora"/>
            </a:endParaRPr>
          </a:p>
        </p:txBody>
      </p:sp>
      <p:pic>
        <p:nvPicPr>
          <p:cNvPr id="357" name="Google Shape;357;p45"/>
          <p:cNvPicPr preferRelativeResize="0"/>
          <p:nvPr/>
        </p:nvPicPr>
        <p:blipFill>
          <a:blip r:embed="rId4">
            <a:alphaModFix/>
          </a:blip>
          <a:stretch>
            <a:fillRect/>
          </a:stretch>
        </p:blipFill>
        <p:spPr>
          <a:xfrm>
            <a:off x="445275" y="911950"/>
            <a:ext cx="3945775" cy="3551200"/>
          </a:xfrm>
          <a:prstGeom prst="rect">
            <a:avLst/>
          </a:prstGeom>
          <a:noFill/>
          <a:ln>
            <a:noFill/>
          </a:ln>
        </p:spPr>
      </p:pic>
      <p:pic>
        <p:nvPicPr>
          <p:cNvPr id="358" name="Google Shape;358;p45"/>
          <p:cNvPicPr preferRelativeResize="0"/>
          <p:nvPr/>
        </p:nvPicPr>
        <p:blipFill>
          <a:blip r:embed="rId5">
            <a:alphaModFix/>
          </a:blip>
          <a:stretch>
            <a:fillRect/>
          </a:stretch>
        </p:blipFill>
        <p:spPr>
          <a:xfrm>
            <a:off x="5495150" y="447375"/>
            <a:ext cx="3091475" cy="4136150"/>
          </a:xfrm>
          <a:prstGeom prst="rect">
            <a:avLst/>
          </a:prstGeom>
          <a:noFill/>
          <a:ln>
            <a:noFill/>
          </a:ln>
        </p:spPr>
      </p:pic>
      <p:sp>
        <p:nvSpPr>
          <p:cNvPr id="359" name="Google Shape;359;p45"/>
          <p:cNvSpPr txBox="1"/>
          <p:nvPr/>
        </p:nvSpPr>
        <p:spPr>
          <a:xfrm>
            <a:off x="4618325" y="4694725"/>
            <a:ext cx="44454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i="1">
                <a:solidFill>
                  <a:schemeClr val="lt1"/>
                </a:solidFill>
                <a:latin typeface="Lora Medium"/>
                <a:ea typeface="Lora Medium"/>
                <a:cs typeface="Lora Medium"/>
                <a:sym typeface="Lora Medium"/>
              </a:rPr>
              <a:t>“DASBRs” Drifting Acoustic Spar Buoy Recorders</a:t>
            </a:r>
            <a:endParaRPr sz="1500" i="1">
              <a:solidFill>
                <a:schemeClr val="lt1"/>
              </a:solidFill>
              <a:latin typeface="Lora Medium"/>
              <a:ea typeface="Lora Medium"/>
              <a:cs typeface="Lora Medium"/>
              <a:sym typeface="Lora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86" name="Google Shape;86;p16"/>
          <p:cNvSpPr txBox="1">
            <a:spLocks noGrp="1"/>
          </p:cNvSpPr>
          <p:nvPr>
            <p:ph type="title" idx="4294967295"/>
          </p:nvPr>
        </p:nvSpPr>
        <p:spPr>
          <a:xfrm>
            <a:off x="311700" y="48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Why ADRIFT?</a:t>
            </a:r>
            <a:endParaRPr b="1">
              <a:latin typeface="Lora"/>
              <a:ea typeface="Lora"/>
              <a:cs typeface="Lora"/>
              <a:sym typeface="Lora"/>
            </a:endParaRPr>
          </a:p>
        </p:txBody>
      </p:sp>
      <p:pic>
        <p:nvPicPr>
          <p:cNvPr id="87" name="Google Shape;87;p16"/>
          <p:cNvPicPr preferRelativeResize="0"/>
          <p:nvPr/>
        </p:nvPicPr>
        <p:blipFill>
          <a:blip r:embed="rId4">
            <a:alphaModFix/>
          </a:blip>
          <a:stretch>
            <a:fillRect/>
          </a:stretch>
        </p:blipFill>
        <p:spPr>
          <a:xfrm>
            <a:off x="0" y="679825"/>
            <a:ext cx="6954850" cy="4495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93" name="Google Shape;93;p17"/>
          <p:cNvSpPr txBox="1">
            <a:spLocks noGrp="1"/>
          </p:cNvSpPr>
          <p:nvPr>
            <p:ph type="title" idx="4294967295"/>
          </p:nvPr>
        </p:nvSpPr>
        <p:spPr>
          <a:xfrm>
            <a:off x="311700" y="48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Why ADRIFT?</a:t>
            </a:r>
            <a:endParaRPr b="1">
              <a:latin typeface="Lora"/>
              <a:ea typeface="Lora"/>
              <a:cs typeface="Lora"/>
              <a:sym typeface="Lora"/>
            </a:endParaRPr>
          </a:p>
        </p:txBody>
      </p:sp>
      <p:sp>
        <p:nvSpPr>
          <p:cNvPr id="94" name="Google Shape;94;p17"/>
          <p:cNvSpPr txBox="1"/>
          <p:nvPr/>
        </p:nvSpPr>
        <p:spPr>
          <a:xfrm>
            <a:off x="4025275" y="498025"/>
            <a:ext cx="4681800" cy="3123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chemeClr val="dk1"/>
                </a:solidFill>
                <a:latin typeface="Lora"/>
                <a:ea typeface="Lora"/>
                <a:cs typeface="Lora"/>
                <a:sym typeface="Lora"/>
              </a:rPr>
              <a:t>Drifting Recorders:</a:t>
            </a:r>
            <a:endParaRPr sz="1600" b="1">
              <a:solidFill>
                <a:schemeClr val="dk1"/>
              </a:solidFill>
              <a:latin typeface="Lora"/>
              <a:ea typeface="Lora"/>
              <a:cs typeface="Lora"/>
              <a:sym typeface="Lora"/>
            </a:endParaRPr>
          </a:p>
          <a:p>
            <a:pPr marL="457200" lvl="0" indent="-323850" algn="l" rtl="0">
              <a:lnSpc>
                <a:spcPct val="150000"/>
              </a:lnSpc>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Data collection in deep, offshore waters</a:t>
            </a:r>
            <a:endParaRPr sz="1500">
              <a:solidFill>
                <a:schemeClr val="dk1"/>
              </a:solidFill>
              <a:latin typeface="Lora"/>
              <a:ea typeface="Lora"/>
              <a:cs typeface="Lora"/>
              <a:sym typeface="Lora"/>
            </a:endParaRPr>
          </a:p>
          <a:p>
            <a:pPr marL="457200" lvl="0" indent="-323850" algn="l" rtl="0">
              <a:lnSpc>
                <a:spcPct val="150000"/>
              </a:lnSpc>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Inexpensive instruments</a:t>
            </a:r>
            <a:endParaRPr sz="1500">
              <a:solidFill>
                <a:schemeClr val="dk1"/>
              </a:solidFill>
              <a:latin typeface="Lora"/>
              <a:ea typeface="Lora"/>
              <a:cs typeface="Lora"/>
              <a:sym typeface="Lora"/>
            </a:endParaRPr>
          </a:p>
          <a:p>
            <a:pPr marL="457200" lvl="0" indent="-323850" algn="l" rtl="0">
              <a:lnSpc>
                <a:spcPct val="150000"/>
              </a:lnSpc>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Allows for greater potential sampling effort</a:t>
            </a:r>
            <a:endParaRPr sz="1500">
              <a:solidFill>
                <a:schemeClr val="dk1"/>
              </a:solidFill>
              <a:latin typeface="Lora"/>
              <a:ea typeface="Lora"/>
              <a:cs typeface="Lora"/>
              <a:sym typeface="Lora"/>
            </a:endParaRPr>
          </a:p>
          <a:p>
            <a:pPr marL="457200" lvl="0" indent="-323850" algn="l" rtl="0">
              <a:lnSpc>
                <a:spcPct val="150000"/>
              </a:lnSpc>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Moderate temporal/geographic resolution</a:t>
            </a:r>
            <a:endParaRPr sz="1500">
              <a:solidFill>
                <a:schemeClr val="dk1"/>
              </a:solidFill>
              <a:latin typeface="Lora"/>
              <a:ea typeface="Lora"/>
              <a:cs typeface="Lora"/>
              <a:sym typeface="Lora"/>
            </a:endParaRPr>
          </a:p>
          <a:p>
            <a:pPr marL="457200" lvl="0" indent="-323850" algn="l" rtl="0">
              <a:lnSpc>
                <a:spcPct val="150000"/>
              </a:lnSpc>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Easy deployment/retrieval</a:t>
            </a:r>
            <a:endParaRPr sz="1500">
              <a:solidFill>
                <a:schemeClr val="dk1"/>
              </a:solidFill>
              <a:latin typeface="Lora"/>
              <a:ea typeface="Lora"/>
              <a:cs typeface="Lora"/>
              <a:sym typeface="Lora"/>
            </a:endParaRPr>
          </a:p>
          <a:p>
            <a:pPr marL="457200" lvl="0" indent="-323850" algn="l" rtl="0">
              <a:lnSpc>
                <a:spcPct val="150000"/>
              </a:lnSpc>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Can be deployed from Vessels of Opportunity</a:t>
            </a:r>
            <a:endParaRPr sz="1500">
              <a:solidFill>
                <a:schemeClr val="dk1"/>
              </a:solidFill>
              <a:latin typeface="Lora"/>
              <a:ea typeface="Lora"/>
              <a:cs typeface="Lora"/>
              <a:sym typeface="Lora"/>
            </a:endParaRPr>
          </a:p>
          <a:p>
            <a:pPr marL="457200" lvl="0" indent="-323850" algn="l" rtl="0">
              <a:lnSpc>
                <a:spcPct val="150000"/>
              </a:lnSpc>
              <a:spcBef>
                <a:spcPts val="0"/>
              </a:spcBef>
              <a:spcAft>
                <a:spcPts val="0"/>
              </a:spcAft>
              <a:buClr>
                <a:schemeClr val="dk1"/>
              </a:buClr>
              <a:buSzPts val="1500"/>
              <a:buFont typeface="Lora"/>
              <a:buChar char="●"/>
            </a:pPr>
            <a:r>
              <a:rPr lang="en" sz="1500">
                <a:solidFill>
                  <a:schemeClr val="dk1"/>
                </a:solidFill>
                <a:latin typeface="Lora"/>
                <a:ea typeface="Lora"/>
                <a:cs typeface="Lora"/>
                <a:sym typeface="Lora"/>
              </a:rPr>
              <a:t>Mid-Depth (listen near animals!)</a:t>
            </a:r>
            <a:endParaRPr sz="1500">
              <a:solidFill>
                <a:schemeClr val="dk1"/>
              </a:solidFill>
              <a:latin typeface="Lora"/>
              <a:ea typeface="Lora"/>
              <a:cs typeface="Lora"/>
              <a:sym typeface="Lora"/>
            </a:endParaRPr>
          </a:p>
        </p:txBody>
      </p:sp>
      <p:pic>
        <p:nvPicPr>
          <p:cNvPr id="95" name="Google Shape;95;p17"/>
          <p:cNvPicPr preferRelativeResize="0"/>
          <p:nvPr/>
        </p:nvPicPr>
        <p:blipFill>
          <a:blip r:embed="rId4">
            <a:alphaModFix/>
          </a:blip>
          <a:stretch>
            <a:fillRect/>
          </a:stretch>
        </p:blipFill>
        <p:spPr>
          <a:xfrm>
            <a:off x="0" y="2406800"/>
            <a:ext cx="4283224" cy="2768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0" y="19900"/>
            <a:ext cx="9144000" cy="5143500"/>
          </a:xfrm>
          <a:prstGeom prst="rect">
            <a:avLst/>
          </a:prstGeom>
          <a:noFill/>
          <a:ln>
            <a:noFill/>
          </a:ln>
        </p:spPr>
      </p:pic>
      <p:pic>
        <p:nvPicPr>
          <p:cNvPr id="101" name="Google Shape;101;p18"/>
          <p:cNvPicPr preferRelativeResize="0"/>
          <p:nvPr/>
        </p:nvPicPr>
        <p:blipFill>
          <a:blip r:embed="rId4">
            <a:alphaModFix/>
          </a:blip>
          <a:stretch>
            <a:fillRect/>
          </a:stretch>
        </p:blipFill>
        <p:spPr>
          <a:xfrm>
            <a:off x="4819750" y="558975"/>
            <a:ext cx="3601975" cy="4417723"/>
          </a:xfrm>
          <a:prstGeom prst="rect">
            <a:avLst/>
          </a:prstGeom>
          <a:noFill/>
          <a:ln>
            <a:noFill/>
          </a:ln>
        </p:spPr>
      </p:pic>
      <p:pic>
        <p:nvPicPr>
          <p:cNvPr id="102" name="Google Shape;102;p18"/>
          <p:cNvPicPr preferRelativeResize="0"/>
          <p:nvPr/>
        </p:nvPicPr>
        <p:blipFill rotWithShape="1">
          <a:blip r:embed="rId5">
            <a:alphaModFix/>
          </a:blip>
          <a:srcRect t="-1874"/>
          <a:stretch/>
        </p:blipFill>
        <p:spPr>
          <a:xfrm>
            <a:off x="711475" y="482775"/>
            <a:ext cx="3210400" cy="4550098"/>
          </a:xfrm>
          <a:prstGeom prst="rect">
            <a:avLst/>
          </a:prstGeom>
          <a:noFill/>
          <a:ln>
            <a:noFill/>
          </a:ln>
        </p:spPr>
      </p:pic>
      <p:sp>
        <p:nvSpPr>
          <p:cNvPr id="103" name="Google Shape;103;p18"/>
          <p:cNvSpPr txBox="1"/>
          <p:nvPr/>
        </p:nvSpPr>
        <p:spPr>
          <a:xfrm>
            <a:off x="2039288" y="789125"/>
            <a:ext cx="9003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2016</a:t>
            </a:r>
            <a:endParaRPr sz="1000" b="1">
              <a:solidFill>
                <a:schemeClr val="dk1"/>
              </a:solidFill>
            </a:endParaRPr>
          </a:p>
        </p:txBody>
      </p:sp>
      <p:sp>
        <p:nvSpPr>
          <p:cNvPr id="104" name="Google Shape;104;p18"/>
          <p:cNvSpPr txBox="1"/>
          <p:nvPr/>
        </p:nvSpPr>
        <p:spPr>
          <a:xfrm>
            <a:off x="6390250" y="843425"/>
            <a:ext cx="9003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2018</a:t>
            </a:r>
            <a:endParaRPr sz="1000" b="1">
              <a:solidFill>
                <a:schemeClr val="dk1"/>
              </a:solidFill>
            </a:endParaRPr>
          </a:p>
        </p:txBody>
      </p:sp>
      <p:sp>
        <p:nvSpPr>
          <p:cNvPr id="105" name="Google Shape;105;p18"/>
          <p:cNvSpPr txBox="1">
            <a:spLocks noGrp="1"/>
          </p:cNvSpPr>
          <p:nvPr>
            <p:ph type="title"/>
          </p:nvPr>
        </p:nvSpPr>
        <p:spPr>
          <a:xfrm>
            <a:off x="311700" y="41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What is ADRIFT?</a:t>
            </a:r>
            <a:endParaRPr b="1">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111" name="Google Shape;111;p19"/>
          <p:cNvSpPr txBox="1">
            <a:spLocks noGrp="1"/>
          </p:cNvSpPr>
          <p:nvPr>
            <p:ph type="title"/>
          </p:nvPr>
        </p:nvSpPr>
        <p:spPr>
          <a:xfrm>
            <a:off x="156200" y="216425"/>
            <a:ext cx="8853300" cy="1530900"/>
          </a:xfrm>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None/>
            </a:pPr>
            <a:r>
              <a:rPr lang="en" b="1">
                <a:latin typeface="Lora"/>
                <a:ea typeface="Lora"/>
                <a:cs typeface="Lora"/>
                <a:sym typeface="Lora"/>
              </a:rPr>
              <a:t>ADRIFT in the California Current: </a:t>
            </a:r>
            <a:endParaRPr b="1">
              <a:latin typeface="Lora"/>
              <a:ea typeface="Lora"/>
              <a:cs typeface="Lora"/>
              <a:sym typeface="Lora"/>
            </a:endParaRPr>
          </a:p>
          <a:p>
            <a:pPr marL="0" lvl="0" indent="0" algn="ctr" rtl="0">
              <a:spcBef>
                <a:spcPts val="0"/>
              </a:spcBef>
              <a:spcAft>
                <a:spcPts val="0"/>
              </a:spcAft>
              <a:buNone/>
            </a:pPr>
            <a:r>
              <a:rPr lang="en" sz="2244" b="1" i="1">
                <a:latin typeface="Lora"/>
                <a:ea typeface="Lora"/>
                <a:cs typeface="Lora"/>
                <a:sym typeface="Lora"/>
              </a:rPr>
              <a:t>Spatial and Temporal Distribution of Cetaceans in the California Current Ecosystem Using Drifting Archival Passive Acoustic Monitoring</a:t>
            </a:r>
            <a:endParaRPr sz="2244" b="1" i="1">
              <a:latin typeface="Lora"/>
              <a:ea typeface="Lora"/>
              <a:cs typeface="Lora"/>
              <a:sym typeface="Lora"/>
            </a:endParaRPr>
          </a:p>
        </p:txBody>
      </p:sp>
      <p:sp>
        <p:nvSpPr>
          <p:cNvPr id="112" name="Google Shape;112;p19"/>
          <p:cNvSpPr txBox="1">
            <a:spLocks noGrp="1"/>
          </p:cNvSpPr>
          <p:nvPr>
            <p:ph type="body" idx="1"/>
          </p:nvPr>
        </p:nvSpPr>
        <p:spPr>
          <a:xfrm>
            <a:off x="826050" y="1747325"/>
            <a:ext cx="7745700" cy="2855700"/>
          </a:xfrm>
          <a:prstGeom prst="rect">
            <a:avLst/>
          </a:prstGeom>
        </p:spPr>
        <p:txBody>
          <a:bodyPr spcFirstLastPara="1" wrap="square" lIns="91425" tIns="91425" rIns="91425" bIns="91425" anchor="t" anchorCtr="0">
            <a:normAutofit fontScale="62500" lnSpcReduction="20000"/>
          </a:bodyPr>
          <a:lstStyle/>
          <a:p>
            <a:pPr marL="0" lvl="0" indent="0" algn="just" rtl="0">
              <a:lnSpc>
                <a:spcPct val="90000"/>
              </a:lnSpc>
              <a:spcBef>
                <a:spcPts val="1000"/>
              </a:spcBef>
              <a:spcAft>
                <a:spcPts val="0"/>
              </a:spcAft>
              <a:buNone/>
            </a:pPr>
            <a:r>
              <a:rPr lang="en" sz="2400" b="1">
                <a:solidFill>
                  <a:schemeClr val="dk1"/>
                </a:solidFill>
              </a:rPr>
              <a:t>Primary objective: </a:t>
            </a:r>
            <a:r>
              <a:rPr lang="en" sz="2400">
                <a:solidFill>
                  <a:schemeClr val="dk1"/>
                </a:solidFill>
              </a:rPr>
              <a:t>collect temporally and spatially representative acoustic data of vocalizing marine mammals and ocean noise using drifting acoustic recording buoys in the California Current, with specific deployments in and around BOEM’s renewable energy Call Areas.</a:t>
            </a:r>
            <a:endParaRPr sz="2400">
              <a:solidFill>
                <a:schemeClr val="dk1"/>
              </a:solidFill>
            </a:endParaRPr>
          </a:p>
          <a:p>
            <a:pPr marL="0" lvl="0" indent="0" algn="l" rtl="0">
              <a:lnSpc>
                <a:spcPct val="90000"/>
              </a:lnSpc>
              <a:spcBef>
                <a:spcPts val="1000"/>
              </a:spcBef>
              <a:spcAft>
                <a:spcPts val="0"/>
              </a:spcAft>
              <a:buNone/>
            </a:pPr>
            <a:r>
              <a:rPr lang="en" sz="2600" b="1">
                <a:solidFill>
                  <a:schemeClr val="dk1"/>
                </a:solidFill>
              </a:rPr>
              <a:t>The specific goals:</a:t>
            </a:r>
            <a:endParaRPr sz="2600" b="1">
              <a:solidFill>
                <a:schemeClr val="dk1"/>
              </a:solidFill>
            </a:endParaRPr>
          </a:p>
          <a:p>
            <a:pPr marL="0" lvl="0" indent="0" algn="l" rtl="0">
              <a:lnSpc>
                <a:spcPct val="90000"/>
              </a:lnSpc>
              <a:spcBef>
                <a:spcPts val="500"/>
              </a:spcBef>
              <a:spcAft>
                <a:spcPts val="0"/>
              </a:spcAft>
              <a:buNone/>
            </a:pPr>
            <a:r>
              <a:rPr lang="en" sz="2200">
                <a:solidFill>
                  <a:schemeClr val="dk1"/>
                </a:solidFill>
              </a:rPr>
              <a:t>(1) deploy drifting acoustic recorders in/around BOEM’s renewable energy Call Areas,</a:t>
            </a:r>
            <a:endParaRPr sz="2200">
              <a:solidFill>
                <a:schemeClr val="dk1"/>
              </a:solidFill>
            </a:endParaRPr>
          </a:p>
          <a:p>
            <a:pPr marL="0" lvl="0" indent="0" algn="l" rtl="0">
              <a:lnSpc>
                <a:spcPct val="90000"/>
              </a:lnSpc>
              <a:spcBef>
                <a:spcPts val="500"/>
              </a:spcBef>
              <a:spcAft>
                <a:spcPts val="0"/>
              </a:spcAft>
              <a:buNone/>
            </a:pPr>
            <a:r>
              <a:rPr lang="en" sz="2200">
                <a:solidFill>
                  <a:schemeClr val="dk1"/>
                </a:solidFill>
              </a:rPr>
              <a:t>(2) archive recording data for analysis,</a:t>
            </a:r>
            <a:endParaRPr sz="2200">
              <a:solidFill>
                <a:schemeClr val="dk1"/>
              </a:solidFill>
            </a:endParaRPr>
          </a:p>
          <a:p>
            <a:pPr marL="0" lvl="0" indent="0" algn="l" rtl="0">
              <a:lnSpc>
                <a:spcPct val="90000"/>
              </a:lnSpc>
              <a:spcBef>
                <a:spcPts val="500"/>
              </a:spcBef>
              <a:spcAft>
                <a:spcPts val="0"/>
              </a:spcAft>
              <a:buNone/>
            </a:pPr>
            <a:r>
              <a:rPr lang="en" sz="2200">
                <a:solidFill>
                  <a:schemeClr val="dk1"/>
                </a:solidFill>
              </a:rPr>
              <a:t>(3) analyze archived data for population assessment of dolphins &amp; whales, and</a:t>
            </a:r>
            <a:endParaRPr sz="2200">
              <a:solidFill>
                <a:schemeClr val="dk1"/>
              </a:solidFill>
            </a:endParaRPr>
          </a:p>
          <a:p>
            <a:pPr marL="0" lvl="0" indent="0" algn="l" rtl="0">
              <a:lnSpc>
                <a:spcPct val="90000"/>
              </a:lnSpc>
              <a:spcBef>
                <a:spcPts val="500"/>
              </a:spcBef>
              <a:spcAft>
                <a:spcPts val="0"/>
              </a:spcAft>
              <a:buNone/>
            </a:pPr>
            <a:r>
              <a:rPr lang="en" sz="2200">
                <a:solidFill>
                  <a:schemeClr val="dk1"/>
                </a:solidFill>
              </a:rPr>
              <a:t>(4) analyze archived data for soundscape assessment.</a:t>
            </a:r>
            <a:endParaRPr sz="2200">
              <a:solidFill>
                <a:schemeClr val="dk1"/>
              </a:solidFill>
            </a:endParaRPr>
          </a:p>
          <a:p>
            <a:pPr marL="0" lvl="0" indent="0" algn="l" rtl="0">
              <a:lnSpc>
                <a:spcPct val="90000"/>
              </a:lnSpc>
              <a:spcBef>
                <a:spcPts val="500"/>
              </a:spcBef>
              <a:spcAft>
                <a:spcPts val="0"/>
              </a:spcAft>
              <a:buNone/>
            </a:pPr>
            <a:endParaRPr sz="2200">
              <a:solidFill>
                <a:schemeClr val="dk1"/>
              </a:solidFill>
            </a:endParaRPr>
          </a:p>
          <a:p>
            <a:pPr marL="0" lvl="0" indent="0" algn="l" rtl="0">
              <a:lnSpc>
                <a:spcPct val="90000"/>
              </a:lnSpc>
              <a:spcBef>
                <a:spcPts val="500"/>
              </a:spcBef>
              <a:spcAft>
                <a:spcPts val="0"/>
              </a:spcAft>
              <a:buNone/>
            </a:pPr>
            <a:r>
              <a:rPr lang="en" sz="2200">
                <a:solidFill>
                  <a:schemeClr val="dk1"/>
                </a:solidFill>
              </a:rPr>
              <a:t>Period of Performance: </a:t>
            </a:r>
            <a:endParaRPr sz="2200">
              <a:solidFill>
                <a:schemeClr val="dk1"/>
              </a:solidFill>
            </a:endParaRPr>
          </a:p>
          <a:p>
            <a:pPr marL="457200" lvl="0" indent="-305435" algn="l" rtl="0">
              <a:lnSpc>
                <a:spcPct val="115000"/>
              </a:lnSpc>
              <a:spcBef>
                <a:spcPts val="500"/>
              </a:spcBef>
              <a:spcAft>
                <a:spcPts val="0"/>
              </a:spcAft>
              <a:buClr>
                <a:schemeClr val="dk1"/>
              </a:buClr>
              <a:buSzPct val="100000"/>
              <a:buChar char="-"/>
            </a:pPr>
            <a:r>
              <a:rPr lang="en" sz="2200">
                <a:solidFill>
                  <a:schemeClr val="dk1"/>
                </a:solidFill>
              </a:rPr>
              <a:t>June 2020 - June 2023 </a:t>
            </a:r>
            <a:endParaRPr sz="2200">
              <a:solidFill>
                <a:schemeClr val="dk1"/>
              </a:solidFill>
            </a:endParaRPr>
          </a:p>
          <a:p>
            <a:pPr marL="457200" lvl="0" indent="-305435" algn="l" rtl="0">
              <a:lnSpc>
                <a:spcPct val="90000"/>
              </a:lnSpc>
              <a:spcBef>
                <a:spcPts val="0"/>
              </a:spcBef>
              <a:spcAft>
                <a:spcPts val="0"/>
              </a:spcAft>
              <a:buClr>
                <a:schemeClr val="dk1"/>
              </a:buClr>
              <a:buSzPct val="100000"/>
              <a:buChar char="-"/>
            </a:pPr>
            <a:r>
              <a:rPr lang="en" sz="2200">
                <a:solidFill>
                  <a:schemeClr val="dk1"/>
                </a:solidFill>
              </a:rPr>
              <a:t>Extended to August 2024</a:t>
            </a:r>
            <a:endParaRPr/>
          </a:p>
        </p:txBody>
      </p:sp>
      <p:pic>
        <p:nvPicPr>
          <p:cNvPr id="113" name="Google Shape;113;p19"/>
          <p:cNvPicPr preferRelativeResize="0"/>
          <p:nvPr/>
        </p:nvPicPr>
        <p:blipFill>
          <a:blip r:embed="rId4">
            <a:alphaModFix/>
          </a:blip>
          <a:stretch>
            <a:fillRect/>
          </a:stretch>
        </p:blipFill>
        <p:spPr>
          <a:xfrm>
            <a:off x="3215275" y="4182300"/>
            <a:ext cx="423824" cy="516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119" name="Google Shape;119;p20"/>
          <p:cNvSpPr txBox="1">
            <a:spLocks noGrp="1"/>
          </p:cNvSpPr>
          <p:nvPr>
            <p:ph type="title"/>
          </p:nvPr>
        </p:nvSpPr>
        <p:spPr>
          <a:xfrm>
            <a:off x="883725" y="445025"/>
            <a:ext cx="7948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Covid </a:t>
            </a:r>
            <a:endParaRPr b="1">
              <a:latin typeface="Lora"/>
              <a:ea typeface="Lora"/>
              <a:cs typeface="Lora"/>
              <a:sym typeface="Lora"/>
            </a:endParaRPr>
          </a:p>
        </p:txBody>
      </p:sp>
      <p:pic>
        <p:nvPicPr>
          <p:cNvPr id="120" name="Google Shape;120;p20"/>
          <p:cNvPicPr preferRelativeResize="0"/>
          <p:nvPr/>
        </p:nvPicPr>
        <p:blipFill>
          <a:blip r:embed="rId4">
            <a:alphaModFix/>
          </a:blip>
          <a:stretch>
            <a:fillRect/>
          </a:stretch>
        </p:blipFill>
        <p:spPr>
          <a:xfrm>
            <a:off x="311700" y="445025"/>
            <a:ext cx="469498" cy="572700"/>
          </a:xfrm>
          <a:prstGeom prst="rect">
            <a:avLst/>
          </a:prstGeom>
          <a:noFill/>
          <a:ln>
            <a:noFill/>
          </a:ln>
        </p:spPr>
      </p:pic>
      <p:sp>
        <p:nvSpPr>
          <p:cNvPr id="121" name="Google Shape;121;p20"/>
          <p:cNvSpPr txBox="1">
            <a:spLocks noGrp="1"/>
          </p:cNvSpPr>
          <p:nvPr>
            <p:ph type="body" idx="1"/>
          </p:nvPr>
        </p:nvSpPr>
        <p:spPr>
          <a:xfrm>
            <a:off x="3599900" y="193275"/>
            <a:ext cx="5617500" cy="47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Fieldwork:</a:t>
            </a:r>
            <a:endParaRPr b="1">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Cancelled (mid-2021)</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Fieldwork Difficult (mid-2022), intense paperwork</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Continuing complications through 2023 (staffing, NOAA vessels unreliable, lowered capacity for collaboration)</a:t>
            </a:r>
            <a:endParaRPr sz="1400">
              <a:solidFill>
                <a:schemeClr val="dk1"/>
              </a:solidFill>
            </a:endParaRPr>
          </a:p>
          <a:p>
            <a:pPr marL="0" lvl="0" indent="0" algn="l" rtl="0">
              <a:spcBef>
                <a:spcPts val="1200"/>
              </a:spcBef>
              <a:spcAft>
                <a:spcPts val="0"/>
              </a:spcAft>
              <a:buNone/>
            </a:pPr>
            <a:r>
              <a:rPr lang="en" b="1">
                <a:solidFill>
                  <a:schemeClr val="dk1"/>
                </a:solidFill>
              </a:rPr>
              <a:t>Archived Data: </a:t>
            </a:r>
            <a:endParaRPr b="1">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NO access (thru late 2021), </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Remote access to server took &gt;18 months</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Difficult access (thru mid-2022)</a:t>
            </a:r>
            <a:endParaRPr sz="1400">
              <a:solidFill>
                <a:schemeClr val="dk1"/>
              </a:solidFill>
            </a:endParaRPr>
          </a:p>
          <a:p>
            <a:pPr marL="0" lvl="0" indent="0" algn="l" rtl="0">
              <a:spcBef>
                <a:spcPts val="1200"/>
              </a:spcBef>
              <a:spcAft>
                <a:spcPts val="0"/>
              </a:spcAft>
              <a:buNone/>
            </a:pPr>
            <a:r>
              <a:rPr lang="en" b="1">
                <a:solidFill>
                  <a:schemeClr val="dk1"/>
                </a:solidFill>
              </a:rPr>
              <a:t>Build Equipment:</a:t>
            </a:r>
            <a:endParaRPr b="1">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Supply Chain Issues</a:t>
            </a:r>
            <a:endParaRPr sz="1400">
              <a:solidFill>
                <a:schemeClr val="dk1"/>
              </a:solidFill>
            </a:endParaRPr>
          </a:p>
          <a:p>
            <a:pPr marL="914400" lvl="1" indent="-317500" algn="l" rtl="0">
              <a:spcBef>
                <a:spcPts val="0"/>
              </a:spcBef>
              <a:spcAft>
                <a:spcPts val="0"/>
              </a:spcAft>
              <a:buClr>
                <a:schemeClr val="dk1"/>
              </a:buClr>
              <a:buSzPts val="1400"/>
              <a:buChar char="○"/>
            </a:pPr>
            <a:r>
              <a:rPr lang="en" sz="1400">
                <a:solidFill>
                  <a:schemeClr val="dk1"/>
                </a:solidFill>
              </a:rPr>
              <a:t>No access to lab (build at home, alone!)</a:t>
            </a:r>
            <a:endParaRPr sz="1400">
              <a:solidFill>
                <a:schemeClr val="dk1"/>
              </a:solidFill>
            </a:endParaRPr>
          </a:p>
          <a:p>
            <a:pPr marL="0" lvl="0" indent="0" algn="l" rtl="0">
              <a:spcBef>
                <a:spcPts val="1200"/>
              </a:spcBef>
              <a:spcAft>
                <a:spcPts val="0"/>
              </a:spcAft>
              <a:buNone/>
            </a:pPr>
            <a:r>
              <a:rPr lang="en" b="1">
                <a:solidFill>
                  <a:schemeClr val="dk1"/>
                </a:solidFill>
              </a:rPr>
              <a:t>Excessive Red Tape for E.V.E.R.Y.T.H.I.N.G</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Long delays/Difficult in hiring</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1200"/>
              </a:spcAft>
              <a:buNone/>
            </a:pPr>
            <a:r>
              <a:rPr lang="en" sz="1400" b="1">
                <a:solidFill>
                  <a:schemeClr val="dk1"/>
                </a:solidFill>
              </a:rPr>
              <a:t>Partnerships: </a:t>
            </a:r>
            <a:r>
              <a:rPr lang="en">
                <a:solidFill>
                  <a:schemeClr val="dk1"/>
                </a:solidFill>
              </a:rPr>
              <a:t>high</a:t>
            </a:r>
            <a:r>
              <a:rPr lang="en" sz="1400">
                <a:solidFill>
                  <a:schemeClr val="dk1"/>
                </a:solidFill>
              </a:rPr>
              <a:t> interest, but no capacity</a:t>
            </a:r>
            <a:endParaRPr sz="1400">
              <a:solidFill>
                <a:schemeClr val="dk1"/>
              </a:solidFill>
            </a:endParaRPr>
          </a:p>
        </p:txBody>
      </p:sp>
      <p:pic>
        <p:nvPicPr>
          <p:cNvPr id="122" name="Google Shape;122;p20"/>
          <p:cNvPicPr preferRelativeResize="0"/>
          <p:nvPr/>
        </p:nvPicPr>
        <p:blipFill>
          <a:blip r:embed="rId5">
            <a:alphaModFix/>
          </a:blip>
          <a:stretch>
            <a:fillRect/>
          </a:stretch>
        </p:blipFill>
        <p:spPr>
          <a:xfrm>
            <a:off x="311693" y="1385325"/>
            <a:ext cx="3126957" cy="3454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0" y="19900"/>
            <a:ext cx="9144000" cy="5143500"/>
          </a:xfrm>
          <a:prstGeom prst="rect">
            <a:avLst/>
          </a:prstGeom>
          <a:noFill/>
          <a:ln>
            <a:noFill/>
          </a:ln>
        </p:spPr>
      </p:pic>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Lora"/>
                <a:ea typeface="Lora"/>
                <a:cs typeface="Lora"/>
                <a:sym typeface="Lora"/>
              </a:rPr>
              <a:t>What did we Learn?</a:t>
            </a:r>
            <a:endParaRPr b="1">
              <a:latin typeface="Lora"/>
              <a:ea typeface="Lora"/>
              <a:cs typeface="Lora"/>
              <a:sym typeface="Lora"/>
            </a:endParaRPr>
          </a:p>
        </p:txBody>
      </p:sp>
      <p:pic>
        <p:nvPicPr>
          <p:cNvPr id="129" name="Google Shape;129;p21"/>
          <p:cNvPicPr preferRelativeResize="0"/>
          <p:nvPr/>
        </p:nvPicPr>
        <p:blipFill>
          <a:blip r:embed="rId4">
            <a:alphaModFix/>
          </a:blip>
          <a:stretch>
            <a:fillRect/>
          </a:stretch>
        </p:blipFill>
        <p:spPr>
          <a:xfrm>
            <a:off x="6546575" y="316700"/>
            <a:ext cx="2597426" cy="4871352"/>
          </a:xfrm>
          <a:prstGeom prst="rect">
            <a:avLst/>
          </a:prstGeom>
          <a:noFill/>
          <a:ln>
            <a:noFill/>
          </a:ln>
        </p:spPr>
      </p:pic>
      <p:sp>
        <p:nvSpPr>
          <p:cNvPr id="130" name="Google Shape;130;p21"/>
          <p:cNvSpPr txBox="1"/>
          <p:nvPr/>
        </p:nvSpPr>
        <p:spPr>
          <a:xfrm>
            <a:off x="1777350" y="1144650"/>
            <a:ext cx="3133200" cy="110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dk1"/>
                </a:solidFill>
                <a:latin typeface="Lora"/>
                <a:ea typeface="Lora"/>
                <a:cs typeface="Lora"/>
                <a:sym typeface="Lora"/>
              </a:rPr>
              <a:t>1a)  Humboldt  (2020/21 - 2023)</a:t>
            </a:r>
            <a:endParaRPr sz="1500">
              <a:solidFill>
                <a:schemeClr val="dk1"/>
              </a:solidFill>
              <a:latin typeface="Lora"/>
              <a:ea typeface="Lora"/>
              <a:cs typeface="Lora"/>
              <a:sym typeface="Lora"/>
            </a:endParaRPr>
          </a:p>
          <a:p>
            <a:pPr marL="0" lvl="0" indent="0" algn="l" rtl="0">
              <a:lnSpc>
                <a:spcPct val="115000"/>
              </a:lnSpc>
              <a:spcBef>
                <a:spcPts val="0"/>
              </a:spcBef>
              <a:spcAft>
                <a:spcPts val="0"/>
              </a:spcAft>
              <a:buNone/>
            </a:pPr>
            <a:r>
              <a:rPr lang="en" sz="1500">
                <a:solidFill>
                  <a:schemeClr val="dk1"/>
                </a:solidFill>
                <a:latin typeface="Lora"/>
                <a:ea typeface="Lora"/>
                <a:cs typeface="Lora"/>
                <a:sym typeface="Lora"/>
              </a:rPr>
              <a:t>1b)  San Francisco (2021 - 2023)</a:t>
            </a:r>
            <a:endParaRPr sz="1500">
              <a:solidFill>
                <a:schemeClr val="dk1"/>
              </a:solidFill>
              <a:latin typeface="Lora"/>
              <a:ea typeface="Lora"/>
              <a:cs typeface="Lora"/>
              <a:sym typeface="Lora"/>
            </a:endParaRPr>
          </a:p>
          <a:p>
            <a:pPr marL="0" lvl="0" indent="0" algn="l" rtl="0">
              <a:lnSpc>
                <a:spcPct val="115000"/>
              </a:lnSpc>
              <a:spcBef>
                <a:spcPts val="0"/>
              </a:spcBef>
              <a:spcAft>
                <a:spcPts val="0"/>
              </a:spcAft>
              <a:buNone/>
            </a:pPr>
            <a:r>
              <a:rPr lang="en" sz="1500">
                <a:solidFill>
                  <a:schemeClr val="dk1"/>
                </a:solidFill>
                <a:latin typeface="Lora"/>
                <a:ea typeface="Lora"/>
                <a:cs typeface="Lora"/>
                <a:sym typeface="Lora"/>
              </a:rPr>
              <a:t> 2)  Morro Bay (2021/22 - 2023)</a:t>
            </a:r>
            <a:endParaRPr sz="1500">
              <a:solidFill>
                <a:schemeClr val="dk1"/>
              </a:solidFill>
              <a:latin typeface="Lora"/>
              <a:ea typeface="Lora"/>
              <a:cs typeface="Lora"/>
              <a:sym typeface="Lora"/>
            </a:endParaRPr>
          </a:p>
          <a:p>
            <a:pPr marL="0" lvl="0" indent="0" algn="l" rtl="0">
              <a:lnSpc>
                <a:spcPct val="115000"/>
              </a:lnSpc>
              <a:spcBef>
                <a:spcPts val="0"/>
              </a:spcBef>
              <a:spcAft>
                <a:spcPts val="0"/>
              </a:spcAft>
              <a:buNone/>
            </a:pPr>
            <a:r>
              <a:rPr lang="en" sz="1500">
                <a:solidFill>
                  <a:schemeClr val="dk1"/>
                </a:solidFill>
                <a:latin typeface="Lora"/>
                <a:ea typeface="Lora"/>
                <a:cs typeface="Lora"/>
                <a:sym typeface="Lora"/>
              </a:rPr>
              <a:t> 3)  Oregon (2022/23 - 2023) </a:t>
            </a:r>
            <a:endParaRPr sz="1500">
              <a:solidFill>
                <a:schemeClr val="dk1"/>
              </a:solidFill>
              <a:latin typeface="Lora"/>
              <a:ea typeface="Lora"/>
              <a:cs typeface="Lora"/>
              <a:sym typeface="Lora"/>
            </a:endParaRPr>
          </a:p>
        </p:txBody>
      </p:sp>
      <p:sp>
        <p:nvSpPr>
          <p:cNvPr id="131" name="Google Shape;131;p21"/>
          <p:cNvSpPr/>
          <p:nvPr/>
        </p:nvSpPr>
        <p:spPr>
          <a:xfrm>
            <a:off x="6983800" y="2199613"/>
            <a:ext cx="678900" cy="4707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 name="Google Shape;132;p21"/>
          <p:cNvSpPr/>
          <p:nvPr/>
        </p:nvSpPr>
        <p:spPr>
          <a:xfrm>
            <a:off x="6983800" y="831850"/>
            <a:ext cx="678900" cy="13413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21"/>
          <p:cNvSpPr/>
          <p:nvPr/>
        </p:nvSpPr>
        <p:spPr>
          <a:xfrm>
            <a:off x="7401438" y="3163175"/>
            <a:ext cx="887700" cy="7014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 name="Google Shape;134;p21"/>
          <p:cNvSpPr/>
          <p:nvPr/>
        </p:nvSpPr>
        <p:spPr>
          <a:xfrm>
            <a:off x="7892950" y="3864575"/>
            <a:ext cx="887700" cy="7014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35" name="Google Shape;135;p21"/>
          <p:cNvPicPr preferRelativeResize="0"/>
          <p:nvPr/>
        </p:nvPicPr>
        <p:blipFill>
          <a:blip r:embed="rId5">
            <a:alphaModFix/>
          </a:blip>
          <a:stretch>
            <a:fillRect/>
          </a:stretch>
        </p:blipFill>
        <p:spPr>
          <a:xfrm>
            <a:off x="311699" y="2684100"/>
            <a:ext cx="6064501" cy="2215900"/>
          </a:xfrm>
          <a:prstGeom prst="rect">
            <a:avLst/>
          </a:prstGeom>
          <a:noFill/>
          <a:ln>
            <a:noFill/>
          </a:ln>
        </p:spPr>
      </p:pic>
      <p:sp>
        <p:nvSpPr>
          <p:cNvPr id="136" name="Google Shape;136;p21"/>
          <p:cNvSpPr txBox="1"/>
          <p:nvPr/>
        </p:nvSpPr>
        <p:spPr>
          <a:xfrm>
            <a:off x="7662700" y="940500"/>
            <a:ext cx="13482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ora"/>
                <a:ea typeface="Lora"/>
                <a:cs typeface="Lora"/>
                <a:sym typeface="Lora"/>
              </a:rPr>
              <a:t>(4) Oregon</a:t>
            </a:r>
            <a:endParaRPr>
              <a:solidFill>
                <a:schemeClr val="dk1"/>
              </a:solidFill>
              <a:latin typeface="Lora"/>
              <a:ea typeface="Lora"/>
              <a:cs typeface="Lora"/>
              <a:sym typeface="Lora"/>
            </a:endParaRPr>
          </a:p>
        </p:txBody>
      </p:sp>
      <p:sp>
        <p:nvSpPr>
          <p:cNvPr id="137" name="Google Shape;137;p21"/>
          <p:cNvSpPr txBox="1"/>
          <p:nvPr/>
        </p:nvSpPr>
        <p:spPr>
          <a:xfrm>
            <a:off x="7662700" y="2234425"/>
            <a:ext cx="13482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ora"/>
                <a:ea typeface="Lora"/>
                <a:cs typeface="Lora"/>
                <a:sym typeface="Lora"/>
              </a:rPr>
              <a:t>(1) Humboldt</a:t>
            </a:r>
            <a:endParaRPr>
              <a:solidFill>
                <a:schemeClr val="dk1"/>
              </a:solidFill>
              <a:latin typeface="Lora"/>
              <a:ea typeface="Lora"/>
              <a:cs typeface="Lora"/>
              <a:sym typeface="Lora"/>
            </a:endParaRPr>
          </a:p>
        </p:txBody>
      </p:sp>
      <p:sp>
        <p:nvSpPr>
          <p:cNvPr id="138" name="Google Shape;138;p21"/>
          <p:cNvSpPr txBox="1"/>
          <p:nvPr/>
        </p:nvSpPr>
        <p:spPr>
          <a:xfrm>
            <a:off x="7401450" y="2839375"/>
            <a:ext cx="1609500" cy="53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ora"/>
                <a:ea typeface="Lora"/>
                <a:cs typeface="Lora"/>
                <a:sym typeface="Lora"/>
              </a:rPr>
              <a:t>(2) San Francisco</a:t>
            </a:r>
            <a:endParaRPr>
              <a:solidFill>
                <a:schemeClr val="dk1"/>
              </a:solidFill>
              <a:latin typeface="Lora"/>
              <a:ea typeface="Lora"/>
              <a:cs typeface="Lora"/>
              <a:sym typeface="Lora"/>
            </a:endParaRPr>
          </a:p>
        </p:txBody>
      </p:sp>
      <p:sp>
        <p:nvSpPr>
          <p:cNvPr id="139" name="Google Shape;139;p21"/>
          <p:cNvSpPr txBox="1"/>
          <p:nvPr/>
        </p:nvSpPr>
        <p:spPr>
          <a:xfrm>
            <a:off x="6753550" y="3864575"/>
            <a:ext cx="1348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Lora"/>
                <a:ea typeface="Lora"/>
                <a:cs typeface="Lora"/>
                <a:sym typeface="Lora"/>
              </a:rPr>
              <a:t>(3) Morro </a:t>
            </a:r>
            <a:endParaRPr>
              <a:solidFill>
                <a:schemeClr val="lt2"/>
              </a:solidFill>
              <a:latin typeface="Lora"/>
              <a:ea typeface="Lora"/>
              <a:cs typeface="Lora"/>
              <a:sym typeface="Lora"/>
            </a:endParaRPr>
          </a:p>
          <a:p>
            <a:pPr marL="0" lvl="0" indent="0" algn="ctr" rtl="0">
              <a:spcBef>
                <a:spcPts val="0"/>
              </a:spcBef>
              <a:spcAft>
                <a:spcPts val="0"/>
              </a:spcAft>
              <a:buNone/>
            </a:pPr>
            <a:r>
              <a:rPr lang="en">
                <a:solidFill>
                  <a:schemeClr val="lt2"/>
                </a:solidFill>
                <a:latin typeface="Lora"/>
                <a:ea typeface="Lora"/>
                <a:cs typeface="Lora"/>
                <a:sym typeface="Lora"/>
              </a:rPr>
              <a:t>Bay</a:t>
            </a:r>
            <a:endParaRPr>
              <a:solidFill>
                <a:schemeClr val="lt2"/>
              </a:solidFill>
              <a:latin typeface="Lora"/>
              <a:ea typeface="Lora"/>
              <a:cs typeface="Lora"/>
              <a:sym typeface="Lor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1378</Words>
  <Application>Microsoft Office PowerPoint</Application>
  <PresentationFormat>On-screen Show (16:9)</PresentationFormat>
  <Paragraphs>285</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Lora Medium</vt:lpstr>
      <vt:lpstr>Lora</vt:lpstr>
      <vt:lpstr>Simple Light</vt:lpstr>
      <vt:lpstr>ADRIFT in the California Current</vt:lpstr>
      <vt:lpstr>Outline</vt:lpstr>
      <vt:lpstr>PAM  Passive Acoustic  Monitoring</vt:lpstr>
      <vt:lpstr>Why ADRIFT?</vt:lpstr>
      <vt:lpstr>Why ADRIFT?</vt:lpstr>
      <vt:lpstr>What is ADRIFT?</vt:lpstr>
      <vt:lpstr>ADRIFT in the California Current:  Spatial and Temporal Distribution of Cetaceans in the California Current Ecosystem Using Drifting Archival Passive Acoustic Monitoring</vt:lpstr>
      <vt:lpstr>Covid </vt:lpstr>
      <vt:lpstr>What did we Learn?</vt:lpstr>
      <vt:lpstr>Humboldt</vt:lpstr>
      <vt:lpstr>Humboldt</vt:lpstr>
      <vt:lpstr>Humboldt</vt:lpstr>
      <vt:lpstr>San Francisco</vt:lpstr>
      <vt:lpstr>San Francisco</vt:lpstr>
      <vt:lpstr>Morro Bay</vt:lpstr>
      <vt:lpstr>Morro Bay</vt:lpstr>
      <vt:lpstr>Oregon</vt:lpstr>
      <vt:lpstr>Oregon</vt:lpstr>
      <vt:lpstr>Soundscape</vt:lpstr>
      <vt:lpstr>Deliverables</vt:lpstr>
      <vt:lpstr>Research Highlights</vt:lpstr>
      <vt:lpstr>Open Source Methods*</vt:lpstr>
      <vt:lpstr>Mixed Beaked Whale &amp; Dolphin Encounters*</vt:lpstr>
      <vt:lpstr>Narrow Band High Frequency Classification*</vt:lpstr>
      <vt:lpstr>Clustered Deployments: Habitat Variability*</vt:lpstr>
      <vt:lpstr>Clustered Deployments: Variability in Soundscape*</vt:lpstr>
      <vt:lpstr>Sperm Whale Demographics*</vt:lpstr>
      <vt:lpstr>Collaborative Surveys</vt:lpstr>
      <vt:lpstr>Eavesdropping on the Ocean*</vt:lpstr>
      <vt:lpstr>Strength of drifting recorders: </vt:lpstr>
      <vt:lpstr>Acknowledgements</vt:lpstr>
      <vt:lpstr>Discussion</vt:lpstr>
      <vt:lpstr>What is ADRIFT?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ADRIFT in the California Current</dc:title>
  <dc:creator>Shannon Rankin</dc:creator>
  <cp:lastModifiedBy>Shannon Rankin</cp:lastModifiedBy>
  <cp:revision>3</cp:revision>
  <dcterms:modified xsi:type="dcterms:W3CDTF">2024-07-24T15:32:07Z</dcterms:modified>
</cp:coreProperties>
</file>